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51"/>
  </p:notesMasterIdLst>
  <p:sldIdLst>
    <p:sldId id="1349" r:id="rId3"/>
    <p:sldId id="1494" r:id="rId4"/>
    <p:sldId id="1542" r:id="rId5"/>
    <p:sldId id="1496" r:id="rId6"/>
    <p:sldId id="1536" r:id="rId7"/>
    <p:sldId id="1535" r:id="rId8"/>
    <p:sldId id="1537" r:id="rId9"/>
    <p:sldId id="1538" r:id="rId10"/>
    <p:sldId id="1497" r:id="rId11"/>
    <p:sldId id="1540" r:id="rId12"/>
    <p:sldId id="1498" r:id="rId13"/>
    <p:sldId id="1541" r:id="rId14"/>
    <p:sldId id="1500" r:id="rId15"/>
    <p:sldId id="1495" r:id="rId16"/>
    <p:sldId id="1502" r:id="rId17"/>
    <p:sldId id="1507" r:id="rId18"/>
    <p:sldId id="1501" r:id="rId19"/>
    <p:sldId id="1509" r:id="rId20"/>
    <p:sldId id="1510" r:id="rId21"/>
    <p:sldId id="1511" r:id="rId22"/>
    <p:sldId id="1513" r:id="rId23"/>
    <p:sldId id="1516" r:id="rId24"/>
    <p:sldId id="1506" r:id="rId25"/>
    <p:sldId id="1512" r:id="rId26"/>
    <p:sldId id="1508" r:id="rId27"/>
    <p:sldId id="1521" r:id="rId28"/>
    <p:sldId id="1514" r:id="rId29"/>
    <p:sldId id="1515" r:id="rId30"/>
    <p:sldId id="1520" r:id="rId31"/>
    <p:sldId id="1505" r:id="rId32"/>
    <p:sldId id="1522" r:id="rId33"/>
    <p:sldId id="1519" r:id="rId34"/>
    <p:sldId id="1517" r:id="rId35"/>
    <p:sldId id="1518" r:id="rId36"/>
    <p:sldId id="1524" r:id="rId37"/>
    <p:sldId id="1525" r:id="rId38"/>
    <p:sldId id="1526" r:id="rId39"/>
    <p:sldId id="1527" r:id="rId40"/>
    <p:sldId id="1528" r:id="rId41"/>
    <p:sldId id="1529" r:id="rId42"/>
    <p:sldId id="1530" r:id="rId43"/>
    <p:sldId id="1531" r:id="rId44"/>
    <p:sldId id="1532" r:id="rId45"/>
    <p:sldId id="1533" r:id="rId46"/>
    <p:sldId id="1534" r:id="rId47"/>
    <p:sldId id="1503" r:id="rId48"/>
    <p:sldId id="1504" r:id="rId49"/>
    <p:sldId id="359" r:id="rId50"/>
  </p:sldIdLst>
  <p:sldSz cx="12192000" cy="6858000"/>
  <p:notesSz cx="6858000" cy="9144000"/>
  <p:custDataLst>
    <p:tags r:id="rId5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9"/>
    <p:restoredTop sz="96215"/>
  </p:normalViewPr>
  <p:slideViewPr>
    <p:cSldViewPr snapToGrid="0" showGuides="1">
      <p:cViewPr varScale="1">
        <p:scale>
          <a:sx n="131" d="100"/>
          <a:sy n="131" d="100"/>
        </p:scale>
        <p:origin x="-128" y="-480"/>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466691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20204" pitchFamily="34" charset="0"/>
              <a:buChar char="•"/>
            </a:pPr>
            <a:fld id="{9A0DB2DC-4C9A-4742-B13C-FB6460FD3503}" type="slidenum">
              <a:rPr lang="en-US" altLang="en-US" sz="1200" dirty="0"/>
              <a:t>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notesSlide" Target="../notesSlides/notesSlide1.xml"/><Relationship Id="rId47" Type="http://schemas.openxmlformats.org/officeDocument/2006/relationships/image" Target="../media/image1.jpeg"/><Relationship Id="rId48" Type="http://schemas.openxmlformats.org/officeDocument/2006/relationships/image" Target="../media/image2.png"/><Relationship Id="rId49" Type="http://schemas.openxmlformats.org/officeDocument/2006/relationships/image" Target="../media/image3.png"/><Relationship Id="rId20" Type="http://schemas.openxmlformats.org/officeDocument/2006/relationships/tags" Target="../tags/tag21.xml"/><Relationship Id="rId21" Type="http://schemas.openxmlformats.org/officeDocument/2006/relationships/tags" Target="../tags/tag22.xml"/><Relationship Id="rId22" Type="http://schemas.openxmlformats.org/officeDocument/2006/relationships/tags" Target="../tags/tag23.xml"/><Relationship Id="rId23" Type="http://schemas.openxmlformats.org/officeDocument/2006/relationships/tags" Target="../tags/tag24.xml"/><Relationship Id="rId24" Type="http://schemas.openxmlformats.org/officeDocument/2006/relationships/tags" Target="../tags/tag25.xml"/><Relationship Id="rId25" Type="http://schemas.openxmlformats.org/officeDocument/2006/relationships/tags" Target="../tags/tag26.xml"/><Relationship Id="rId26" Type="http://schemas.openxmlformats.org/officeDocument/2006/relationships/tags" Target="../tags/tag27.xml"/><Relationship Id="rId27" Type="http://schemas.openxmlformats.org/officeDocument/2006/relationships/tags" Target="../tags/tag28.xml"/><Relationship Id="rId28" Type="http://schemas.openxmlformats.org/officeDocument/2006/relationships/tags" Target="../tags/tag29.xml"/><Relationship Id="rId29" Type="http://schemas.openxmlformats.org/officeDocument/2006/relationships/tags" Target="../tags/tag30.xml"/><Relationship Id="rId50" Type="http://schemas.openxmlformats.org/officeDocument/2006/relationships/image" Target="../media/image4.png"/><Relationship Id="rId51" Type="http://schemas.openxmlformats.org/officeDocument/2006/relationships/image" Target="../media/image5.png"/><Relationship Id="rId52"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30" Type="http://schemas.openxmlformats.org/officeDocument/2006/relationships/tags" Target="../tags/tag31.xml"/><Relationship Id="rId31" Type="http://schemas.openxmlformats.org/officeDocument/2006/relationships/tags" Target="../tags/tag32.xml"/><Relationship Id="rId32" Type="http://schemas.openxmlformats.org/officeDocument/2006/relationships/tags" Target="../tags/tag33.xml"/><Relationship Id="rId9" Type="http://schemas.openxmlformats.org/officeDocument/2006/relationships/tags" Target="../tags/tag10.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33" Type="http://schemas.openxmlformats.org/officeDocument/2006/relationships/tags" Target="../tags/tag34.xml"/><Relationship Id="rId34" Type="http://schemas.openxmlformats.org/officeDocument/2006/relationships/tags" Target="../tags/tag35.xml"/><Relationship Id="rId35" Type="http://schemas.openxmlformats.org/officeDocument/2006/relationships/tags" Target="../tags/tag36.xml"/><Relationship Id="rId36" Type="http://schemas.openxmlformats.org/officeDocument/2006/relationships/tags" Target="../tags/tag37.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37" Type="http://schemas.openxmlformats.org/officeDocument/2006/relationships/tags" Target="../tags/tag38.xml"/><Relationship Id="rId38" Type="http://schemas.openxmlformats.org/officeDocument/2006/relationships/tags" Target="../tags/tag39.xml"/><Relationship Id="rId39" Type="http://schemas.openxmlformats.org/officeDocument/2006/relationships/tags" Target="../tags/tag40.xml"/><Relationship Id="rId40" Type="http://schemas.openxmlformats.org/officeDocument/2006/relationships/tags" Target="../tags/tag41.xml"/><Relationship Id="rId41" Type="http://schemas.openxmlformats.org/officeDocument/2006/relationships/tags" Target="../tags/tag42.xml"/><Relationship Id="rId42" Type="http://schemas.openxmlformats.org/officeDocument/2006/relationships/tags" Target="../tags/tag43.xml"/><Relationship Id="rId43" Type="http://schemas.openxmlformats.org/officeDocument/2006/relationships/tags" Target="../tags/tag44.xml"/><Relationship Id="rId44" Type="http://schemas.openxmlformats.org/officeDocument/2006/relationships/tags" Target="../tags/tag45.xml"/><Relationship Id="rId45"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1" Type="http://schemas.openxmlformats.org/officeDocument/2006/relationships/hyperlink" Target="https://developer.apple.com/ios/human-interface-guidelines/extensions/home-screen-actions" TargetMode="External"/><Relationship Id="rId12" Type="http://schemas.openxmlformats.org/officeDocument/2006/relationships/hyperlink" Target="https://developer.android.com/guide/topics/ui/shortcuts.html" TargetMode="External"/><Relationship Id="rId13" Type="http://schemas.openxmlformats.org/officeDocument/2006/relationships/hyperlink" Target="https://github.com/flutter/plugins/blob/master/packages/sensors" TargetMode="External"/><Relationship Id="rId14" Type="http://schemas.openxmlformats.org/officeDocument/2006/relationships/hyperlink" Target="https://github.com/flutter/plugins/blob/master/packages/shared_preferences" TargetMode="External"/><Relationship Id="rId15" Type="http://schemas.openxmlformats.org/officeDocument/2006/relationships/hyperlink" Target="https://github.com/flutter/plugins/blob/master/packages/url_launcher" TargetMode="External"/><Relationship Id="rId16" Type="http://schemas.openxmlformats.org/officeDocument/2006/relationships/hyperlink" Target="https://github.com/flutter/plugins/blob/master/packages/video_player" TargetMode="External"/><Relationship Id="rId1" Type="http://schemas.openxmlformats.org/officeDocument/2006/relationships/slideLayout" Target="../slideLayouts/slideLayout4.xml"/><Relationship Id="rId2" Type="http://schemas.openxmlformats.org/officeDocument/2006/relationships/hyperlink" Target="https://github.com/flutter/plugins/blob/master/packages/android_alarm_manager" TargetMode="External"/><Relationship Id="rId3" Type="http://schemas.openxmlformats.org/officeDocument/2006/relationships/hyperlink" Target="https://github.com/flutter/plugins/blob/master/packages/android_intent" TargetMode="External"/><Relationship Id="rId4" Type="http://schemas.openxmlformats.org/officeDocument/2006/relationships/hyperlink" Target="https://github.com/flutter/plugins/blob/master/packages/battery" TargetMode="External"/><Relationship Id="rId5" Type="http://schemas.openxmlformats.org/officeDocument/2006/relationships/hyperlink" Target="https://github.com/flutter/plugins/blob/master/packages/connectivity" TargetMode="External"/><Relationship Id="rId6" Type="http://schemas.openxmlformats.org/officeDocument/2006/relationships/hyperlink" Target="https://github.com/flutter/plugins/blob/master/packages/device_info" TargetMode="External"/><Relationship Id="rId7" Type="http://schemas.openxmlformats.org/officeDocument/2006/relationships/hyperlink" Target="https://github.com/flutter/plugins/blob/master/packages/image_picker" TargetMode="External"/><Relationship Id="rId8" Type="http://schemas.openxmlformats.org/officeDocument/2006/relationships/hyperlink" Target="https://github.com/flutter/plugins/blob/master/packages/package_info" TargetMode="External"/><Relationship Id="rId9" Type="http://schemas.openxmlformats.org/officeDocument/2006/relationships/hyperlink" Target="https://github.com/flutter/plugins/blob/master/packages/path_provider" TargetMode="External"/><Relationship Id="rId10" Type="http://schemas.openxmlformats.org/officeDocument/2006/relationships/hyperlink" Target="https://github.com/flutter/plugins/blob/master/packages/quick_a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vuejs.org/" TargetMode="External"/><Relationship Id="rId3" Type="http://schemas.openxmlformats.org/officeDocument/2006/relationships/hyperlink" Target="https://alibaba.github.io/rax/"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47"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3"/>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4"/>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5"/>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6"/>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7"/>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14"/>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5"/>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6"/>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7"/>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8"/>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9"/>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20"/>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21"/>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22"/>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23"/>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24"/>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5"/>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6"/>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7"/>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8"/>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9"/>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30"/>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31"/>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32"/>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33"/>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34"/>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5"/>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6"/>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7"/>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8"/>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9"/>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40"/>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41"/>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42"/>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43"/>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44"/>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9"/>
              </p:custDataLst>
            </p:nvPr>
          </p:nvPicPr>
          <p:blipFill>
            <a:blip r:embed="rId48"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10"/>
              </p:custDataLst>
            </p:nvPr>
          </p:nvPicPr>
          <p:blipFill>
            <a:blip r:embed="rId49"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11"/>
              </p:custDataLst>
            </p:nvPr>
          </p:nvPicPr>
          <p:blipFill>
            <a:blip r:embed="rId50"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12"/>
              </p:custDataLst>
            </p:nvPr>
          </p:nvPicPr>
          <p:blipFill>
            <a:blip r:embed="rId51"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13"/>
              </p:custDataLst>
            </p:nvPr>
          </p:nvPicPr>
          <p:blipFill>
            <a:blip r:embed="rId52"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8"/>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8559" y="2004335"/>
            <a:ext cx="6964316" cy="1015663"/>
          </a:xfrm>
          <a:prstGeom prst="rect">
            <a:avLst/>
          </a:prstGeom>
          <a:noFill/>
        </p:spPr>
        <p:txBody>
          <a:bodyPr wrap="none" rtlCol="0">
            <a:spAutoFit/>
          </a:bodyPr>
          <a:lstStyle/>
          <a:p>
            <a:r>
              <a:rPr kumimoji="1" lang="en-US" altLang="zh-CN" sz="1200" dirty="0" err="1" smtClean="0"/>
              <a:t>Qt</a:t>
            </a:r>
            <a:endParaRPr kumimoji="1" lang="en-US" altLang="zh-CN" sz="1200" dirty="0" smtClean="0"/>
          </a:p>
          <a:p>
            <a:endParaRPr kumimoji="1" lang="en-US" altLang="zh-CN" sz="1200" dirty="0" smtClean="0"/>
          </a:p>
          <a:p>
            <a:r>
              <a:rPr kumimoji="1" lang="zh-CN" altLang="zh-CN" sz="1200" dirty="0" smtClean="0"/>
              <a:t>Q</a:t>
            </a:r>
            <a:r>
              <a:rPr kumimoji="1" lang="en-US" altLang="zh-CN" sz="1200" dirty="0" smtClean="0"/>
              <a:t>t</a:t>
            </a:r>
            <a:r>
              <a:rPr kumimoji="1" lang="zh-CN" altLang="en-US" sz="1200" dirty="0" smtClean="0"/>
              <a:t>让软件开发更智能，创建流畅、高性能、直观的</a:t>
            </a:r>
            <a:r>
              <a:rPr kumimoji="1" lang="en-US" altLang="zh-CN" sz="1200" dirty="0" smtClean="0"/>
              <a:t>UI</a:t>
            </a:r>
            <a:r>
              <a:rPr kumimoji="1" lang="zh-CN" altLang="en-US" sz="1200" dirty="0" smtClean="0"/>
              <a:t>、应用及嵌入式设备</a:t>
            </a:r>
            <a:r>
              <a:rPr kumimoji="1" lang="en-US" altLang="zh-CN" sz="1200" dirty="0" smtClean="0"/>
              <a:t>—</a:t>
            </a:r>
            <a:r>
              <a:rPr kumimoji="1" lang="zh-CN" altLang="en-US" sz="1200" dirty="0" smtClean="0"/>
              <a:t>不同平台只需一套代码</a:t>
            </a:r>
          </a:p>
          <a:p>
            <a:r>
              <a:rPr lang="en-US" altLang="zh-CN" sz="1200" dirty="0" err="1"/>
              <a:t>Qt</a:t>
            </a:r>
            <a:r>
              <a:rPr lang="zh-CN" altLang="en-US" sz="1200" dirty="0"/>
              <a:t>不只是跨平台的软件开发工具包，更是技术战略，不仅能帮助您快速、经济、高效地设计、开发</a:t>
            </a:r>
            <a:r>
              <a:rPr lang="zh-CN" altLang="en-US" sz="1200" dirty="0" smtClean="0"/>
              <a:t>、</a:t>
            </a:r>
          </a:p>
          <a:p>
            <a:r>
              <a:rPr lang="zh-CN" altLang="en-US" sz="1200" dirty="0" smtClean="0"/>
              <a:t>部署及维护软</a:t>
            </a:r>
            <a:r>
              <a:rPr lang="zh-CN" altLang="en-US" sz="1200" dirty="0"/>
              <a:t>件，还能带来跨越所有设备的无缝用户体验。</a:t>
            </a:r>
            <a:endParaRPr kumimoji="1" lang="zh-CN" altLang="en-US" sz="1200" dirty="0"/>
          </a:p>
        </p:txBody>
      </p:sp>
      <p:sp>
        <p:nvSpPr>
          <p:cNvPr id="6" name="文本框 5"/>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22097437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8" name="表格 7"/>
          <p:cNvGraphicFramePr>
            <a:graphicFrameLocks noGrp="1"/>
          </p:cNvGraphicFramePr>
          <p:nvPr>
            <p:extLst>
              <p:ext uri="{D42A27DB-BD31-4B8C-83A1-F6EECF244321}">
                <p14:modId xmlns:p14="http://schemas.microsoft.com/office/powerpoint/2010/main" val="540049443"/>
              </p:ext>
            </p:extLst>
          </p:nvPr>
        </p:nvGraphicFramePr>
        <p:xfrm>
          <a:off x="1000106" y="1492318"/>
          <a:ext cx="9803908" cy="2865119"/>
        </p:xfrm>
        <a:graphic>
          <a:graphicData uri="http://schemas.openxmlformats.org/drawingml/2006/table">
            <a:tbl>
              <a:tblPr firstRow="1" bandRow="1">
                <a:tableStyleId>{5C22544A-7EE6-4342-B048-85BDC9FD1C3A}</a:tableStyleId>
              </a:tblPr>
              <a:tblGrid>
                <a:gridCol w="2450977"/>
                <a:gridCol w="2484511"/>
                <a:gridCol w="2417443"/>
                <a:gridCol w="2450977"/>
              </a:tblGrid>
              <a:tr h="284270">
                <a:tc>
                  <a:txBody>
                    <a:bodyPr/>
                    <a:lstStyle/>
                    <a:p>
                      <a:pPr algn="ctr"/>
                      <a:r>
                        <a:rPr lang="zh-CN" altLang="en-US" sz="1400" b="0" i="0" cap="none" spc="0" dirty="0" smtClean="0">
                          <a:ln w="12700">
                            <a:noFill/>
                            <a:prstDash val="solid"/>
                          </a:ln>
                          <a:solidFill>
                            <a:srgbClr val="FFFFFF"/>
                          </a:solidFill>
                          <a:effectLst/>
                          <a:latin typeface="+mn-ea"/>
                          <a:ea typeface="+mn-ea"/>
                        </a:rPr>
                        <a:t>特性</a:t>
                      </a: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en-US" altLang="zh-CN" sz="1400" b="0" i="0" dirty="0" smtClean="0">
                          <a:solidFill>
                            <a:srgbClr val="FFFFFF"/>
                          </a:solidFill>
                          <a:latin typeface="+mn-ea"/>
                          <a:ea typeface="+mn-ea"/>
                        </a:rPr>
                        <a:t>Native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Hybrid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Web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开发语言</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和</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开发语言或只用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代码移植性和优化</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无</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访问针对特定设备的特性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充分利用现有知识</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高级图形</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 </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升级灵活性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低，总通过应用商店升级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中，部分更新不通过应用商店升级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安装体验</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中，通过移动浏览器安装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538315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91409985"/>
              </p:ext>
            </p:extLst>
          </p:nvPr>
        </p:nvGraphicFramePr>
        <p:xfrm>
          <a:off x="709059" y="1457042"/>
          <a:ext cx="10483017" cy="1219199"/>
        </p:xfrm>
        <a:graphic>
          <a:graphicData uri="http://schemas.openxmlformats.org/drawingml/2006/table">
            <a:tbl>
              <a:tblPr firstRow="1" bandRow="1">
                <a:tableStyleId>{5C22544A-7EE6-4342-B048-85BDC9FD1C3A}</a:tableStyleId>
              </a:tblPr>
              <a:tblGrid>
                <a:gridCol w="2176979"/>
                <a:gridCol w="4894952"/>
                <a:gridCol w="3411086"/>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smtClean="0">
                          <a:solidFill>
                            <a:srgbClr val="FFFFFF"/>
                          </a:solidFill>
                          <a:latin typeface="+mn-ea"/>
                          <a:ea typeface="+mn-ea"/>
                        </a:rPr>
                        <a:t>5</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优点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体验好，性能跟</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基本一致</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App</a:t>
                      </a:r>
                      <a:r>
                        <a:rPr lang="zh-CN" altLang="en-US" sz="1400" b="0" i="0" dirty="0" smtClean="0">
                          <a:solidFill>
                            <a:schemeClr val="tx1">
                              <a:lumMod val="50000"/>
                              <a:lumOff val="50000"/>
                            </a:schemeClr>
                          </a:solidFill>
                          <a:latin typeface="+mn-ea"/>
                          <a:ea typeface="+mn-ea"/>
                        </a:rPr>
                        <a:t>体积小、更新不用发版，开发周期短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缺点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开发成本高，联调</a:t>
                      </a:r>
                      <a:r>
                        <a:rPr lang="zh-CN" altLang="zh-CN" sz="1400" b="0" i="0" dirty="0" smtClean="0">
                          <a:solidFill>
                            <a:schemeClr val="tx1">
                              <a:lumMod val="50000"/>
                              <a:lumOff val="50000"/>
                            </a:schemeClr>
                          </a:solidFill>
                          <a:latin typeface="+mn-ea"/>
                          <a:ea typeface="+mn-ea"/>
                        </a:rPr>
                        <a:t>、</a:t>
                      </a:r>
                      <a:r>
                        <a:rPr lang="zh-CN" altLang="en-US" sz="1400" b="0" i="0" dirty="0" smtClean="0">
                          <a:solidFill>
                            <a:schemeClr val="tx1">
                              <a:lumMod val="50000"/>
                              <a:lumOff val="50000"/>
                            </a:schemeClr>
                          </a:solidFill>
                          <a:latin typeface="+mn-ea"/>
                          <a:ea typeface="+mn-ea"/>
                        </a:rPr>
                        <a:t>测试、查</a:t>
                      </a:r>
                      <a:r>
                        <a:rPr lang="en-US" altLang="zh-CN" sz="1400" b="0" i="0" dirty="0" smtClean="0">
                          <a:solidFill>
                            <a:schemeClr val="tx1">
                              <a:lumMod val="50000"/>
                              <a:lumOff val="50000"/>
                            </a:schemeClr>
                          </a:solidFill>
                          <a:latin typeface="+mn-ea"/>
                          <a:ea typeface="+mn-ea"/>
                        </a:rPr>
                        <a:t>bug</a:t>
                      </a:r>
                      <a:r>
                        <a:rPr lang="zh-CN" altLang="en-US" sz="1400" b="0" i="0" dirty="0" smtClean="0">
                          <a:solidFill>
                            <a:schemeClr val="tx1">
                              <a:lumMod val="50000"/>
                              <a:lumOff val="50000"/>
                            </a:schemeClr>
                          </a:solidFill>
                          <a:latin typeface="+mn-ea"/>
                          <a:ea typeface="+mn-ea"/>
                        </a:rPr>
                        <a:t>比较麻烦</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性能差、加载白屏</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使用场景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产品的稳定功能，体验要求高，迭代频繁，适用于产品型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次运营活动，不常用功能，适用于运营型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8133818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6076" y="427627"/>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2" name="文本框 1"/>
          <p:cNvSpPr txBox="1"/>
          <p:nvPr/>
        </p:nvSpPr>
        <p:spPr>
          <a:xfrm>
            <a:off x="938960" y="1367626"/>
            <a:ext cx="10191380" cy="523220"/>
          </a:xfrm>
          <a:prstGeom prst="rect">
            <a:avLst/>
          </a:prstGeom>
          <a:noFill/>
        </p:spPr>
        <p:txBody>
          <a:bodyPr wrap="square" rtlCol="0">
            <a:spAutoFit/>
          </a:bodyPr>
          <a:lstStyle/>
          <a:p>
            <a:r>
              <a:rPr lang="en-US" altLang="zh-CN" sz="1400" dirty="0"/>
              <a:t>Flutter</a:t>
            </a:r>
            <a:r>
              <a:rPr lang="zh-CN" altLang="en-US" sz="1400" dirty="0"/>
              <a:t>是谷歌的移动</a:t>
            </a:r>
            <a:r>
              <a:rPr lang="en-US" altLang="zh-CN" sz="1400" dirty="0"/>
              <a:t>UI</a:t>
            </a:r>
            <a:r>
              <a:rPr lang="zh-CN" altLang="en-US" sz="1400" dirty="0"/>
              <a:t>框架，可以快速在</a:t>
            </a:r>
            <a:r>
              <a:rPr lang="en-US" altLang="zh-CN" sz="1400" dirty="0" err="1"/>
              <a:t>iOS</a:t>
            </a:r>
            <a:r>
              <a:rPr lang="zh-CN" altLang="en-US" sz="1400" dirty="0"/>
              <a:t>和</a:t>
            </a:r>
            <a:r>
              <a:rPr lang="en-US" altLang="zh-CN" sz="1400" dirty="0"/>
              <a:t>Android</a:t>
            </a:r>
            <a:r>
              <a:rPr lang="zh-CN" altLang="en-US" sz="1400" dirty="0"/>
              <a:t>上构建高质量的原生用户界面</a:t>
            </a:r>
            <a:r>
              <a:rPr lang="zh-CN" altLang="en-US" sz="1400" dirty="0" smtClean="0"/>
              <a:t>。</a:t>
            </a:r>
          </a:p>
          <a:p>
            <a:r>
              <a:rPr lang="zh-CN" altLang="en-US" sz="1400" dirty="0" smtClean="0"/>
              <a:t> </a:t>
            </a:r>
            <a:r>
              <a:rPr lang="en-US" altLang="zh-CN" sz="1400" dirty="0" smtClean="0"/>
              <a:t>Flutter</a:t>
            </a:r>
            <a:r>
              <a:rPr lang="zh-CN" altLang="en-US" sz="1400" dirty="0" smtClean="0"/>
              <a:t>可以与现</a:t>
            </a:r>
            <a:r>
              <a:rPr lang="zh-CN" altLang="en-US" sz="1400" dirty="0"/>
              <a:t>有的代码一起工作。在全世界，</a:t>
            </a:r>
            <a:r>
              <a:rPr lang="en-US" altLang="zh-CN" sz="1400" dirty="0"/>
              <a:t>Flutter</a:t>
            </a:r>
            <a:r>
              <a:rPr lang="zh-CN" altLang="en-US" sz="1400" dirty="0"/>
              <a:t>正在被越来越多的开发者和组织使用</a:t>
            </a:r>
            <a:r>
              <a:rPr lang="zh-CN" altLang="en-US" sz="1400" dirty="0" smtClean="0"/>
              <a:t>，并</a:t>
            </a:r>
            <a:r>
              <a:rPr lang="zh-CN" altLang="en-US" sz="1400" dirty="0"/>
              <a:t>且</a:t>
            </a:r>
            <a:r>
              <a:rPr lang="en-US" altLang="zh-CN" sz="1400" dirty="0"/>
              <a:t>Flutter</a:t>
            </a:r>
            <a:r>
              <a:rPr lang="zh-CN" altLang="en-US" sz="1400" dirty="0"/>
              <a:t>是完全免费、开源的。</a:t>
            </a:r>
            <a:endParaRPr kumimoji="1" lang="zh-CN" altLang="en-US" sz="1400" dirty="0"/>
          </a:p>
        </p:txBody>
      </p:sp>
      <p:sp>
        <p:nvSpPr>
          <p:cNvPr id="4" name="文本框 3"/>
          <p:cNvSpPr txBox="1"/>
          <p:nvPr/>
        </p:nvSpPr>
        <p:spPr>
          <a:xfrm>
            <a:off x="938960" y="2776993"/>
            <a:ext cx="9825038" cy="523220"/>
          </a:xfrm>
          <a:prstGeom prst="rect">
            <a:avLst/>
          </a:prstGeom>
          <a:noFill/>
        </p:spPr>
        <p:txBody>
          <a:bodyPr wrap="square" rtlCol="0">
            <a:spAutoFit/>
          </a:bodyPr>
          <a:lstStyle/>
          <a:p>
            <a:pPr marL="285750" indent="-285750">
              <a:buFont typeface="Arial"/>
              <a:buChar char="•"/>
            </a:pPr>
            <a:r>
              <a:rPr lang="zh-CN" altLang="en-US" sz="1400" dirty="0" smtClean="0"/>
              <a:t>快速开发</a:t>
            </a:r>
          </a:p>
          <a:p>
            <a:r>
              <a:rPr lang="zh-CN" altLang="en-US" sz="1400" dirty="0" smtClean="0"/>
              <a:t>毫秒级</a:t>
            </a:r>
            <a:r>
              <a:rPr lang="zh-CN" altLang="en-US" sz="1400" dirty="0"/>
              <a:t>的热重载，修改后，您的应用界面会立即更新。使用丰富的、完全可定制的</a:t>
            </a:r>
            <a:r>
              <a:rPr lang="en-US" altLang="zh-CN" sz="1400" dirty="0"/>
              <a:t>widget</a:t>
            </a:r>
            <a:r>
              <a:rPr lang="zh-CN" altLang="en-US" sz="1400" dirty="0"/>
              <a:t>在几分钟内构建原生界面。</a:t>
            </a:r>
            <a:endParaRPr kumimoji="1" lang="zh-CN" altLang="en-US" sz="1400" dirty="0"/>
          </a:p>
        </p:txBody>
      </p:sp>
      <p:sp>
        <p:nvSpPr>
          <p:cNvPr id="6" name="文本框 5"/>
          <p:cNvSpPr txBox="1"/>
          <p:nvPr/>
        </p:nvSpPr>
        <p:spPr>
          <a:xfrm>
            <a:off x="938960" y="3482526"/>
            <a:ext cx="9984041" cy="523220"/>
          </a:xfrm>
          <a:prstGeom prst="rect">
            <a:avLst/>
          </a:prstGeom>
          <a:noFill/>
        </p:spPr>
        <p:txBody>
          <a:bodyPr wrap="square" rtlCol="0">
            <a:spAutoFit/>
          </a:bodyPr>
          <a:lstStyle/>
          <a:p>
            <a:pPr marL="285750" indent="-285750">
              <a:buFont typeface="Arial"/>
              <a:buChar char="•"/>
            </a:pPr>
            <a:r>
              <a:rPr lang="zh-CN" altLang="en-US" sz="1400" dirty="0" smtClean="0"/>
              <a:t>富有表现力和灵活的</a:t>
            </a:r>
            <a:r>
              <a:rPr lang="en-US" altLang="zh-CN" sz="1400" dirty="0" smtClean="0"/>
              <a:t>UI</a:t>
            </a:r>
            <a:endParaRPr lang="zh-CN" altLang="en-US" sz="1400" dirty="0" smtClean="0"/>
          </a:p>
          <a:p>
            <a:r>
              <a:rPr lang="zh-CN" altLang="en-US" sz="1400" dirty="0" smtClean="0"/>
              <a:t>快速发布聚焦于原生体验</a:t>
            </a:r>
            <a:r>
              <a:rPr lang="zh-CN" altLang="en-US" sz="1400" dirty="0"/>
              <a:t>的功能。分层的架构允许您完全自定义，从而实现难以置信的快速渲染和富有表现力、灵活的设计。</a:t>
            </a:r>
            <a:endParaRPr kumimoji="1" lang="zh-CN" altLang="en-US" sz="1400" dirty="0"/>
          </a:p>
        </p:txBody>
      </p:sp>
      <p:sp>
        <p:nvSpPr>
          <p:cNvPr id="7" name="文本框 6"/>
          <p:cNvSpPr txBox="1"/>
          <p:nvPr/>
        </p:nvSpPr>
        <p:spPr>
          <a:xfrm>
            <a:off x="938960" y="4188058"/>
            <a:ext cx="9974972" cy="523220"/>
          </a:xfrm>
          <a:prstGeom prst="rect">
            <a:avLst/>
          </a:prstGeom>
          <a:noFill/>
        </p:spPr>
        <p:txBody>
          <a:bodyPr wrap="square" rtlCol="0">
            <a:spAutoFit/>
          </a:bodyPr>
          <a:lstStyle/>
          <a:p>
            <a:pPr marL="285750" indent="-285750">
              <a:buFont typeface="Arial"/>
              <a:buChar char="•"/>
            </a:pPr>
            <a:r>
              <a:rPr lang="zh-CN" altLang="en-US" sz="1400" dirty="0" smtClean="0"/>
              <a:t>原生性能</a:t>
            </a:r>
            <a:endParaRPr lang="en-US" altLang="zh-CN" sz="1400" dirty="0" smtClean="0"/>
          </a:p>
          <a:p>
            <a:r>
              <a:rPr lang="en-US" altLang="zh-CN" sz="1400" dirty="0" smtClean="0"/>
              <a:t>Flutter</a:t>
            </a:r>
            <a:r>
              <a:rPr lang="zh-CN" altLang="en-US" sz="1400" dirty="0"/>
              <a:t>包含了许多核心的</a:t>
            </a:r>
            <a:r>
              <a:rPr lang="en-US" altLang="zh-CN" sz="1400" dirty="0"/>
              <a:t>widget</a:t>
            </a:r>
            <a:r>
              <a:rPr lang="zh-CN" altLang="en-US" sz="1400" dirty="0"/>
              <a:t>，如滚动、导航、图标和字体等，这些都可以在</a:t>
            </a:r>
            <a:r>
              <a:rPr lang="en-US" altLang="zh-CN" sz="1400" dirty="0" err="1"/>
              <a:t>iOS</a:t>
            </a:r>
            <a:r>
              <a:rPr lang="zh-CN" altLang="en-US" sz="1400" dirty="0"/>
              <a:t>和</a:t>
            </a:r>
            <a:r>
              <a:rPr lang="en-US" altLang="zh-CN" sz="1400" dirty="0"/>
              <a:t>Android</a:t>
            </a:r>
            <a:r>
              <a:rPr lang="zh-CN" altLang="en-US" sz="1400" dirty="0"/>
              <a:t>上达到原生应用一样的性能。</a:t>
            </a:r>
            <a:endParaRPr kumimoji="1" lang="zh-CN" altLang="en-US" sz="1400" dirty="0"/>
          </a:p>
        </p:txBody>
      </p:sp>
    </p:spTree>
    <p:extLst>
      <p:ext uri="{BB962C8B-B14F-4D97-AF65-F5344CB8AC3E}">
        <p14:creationId xmlns:p14="http://schemas.microsoft.com/office/powerpoint/2010/main" val="146471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68" y="912937"/>
            <a:ext cx="8809343" cy="5237445"/>
          </a:xfrm>
          <a:prstGeom prst="rect">
            <a:avLst/>
          </a:prstGeom>
        </p:spPr>
      </p:pic>
      <p:sp>
        <p:nvSpPr>
          <p:cNvPr id="2" name="文本框 1"/>
          <p:cNvSpPr txBox="1"/>
          <p:nvPr/>
        </p:nvSpPr>
        <p:spPr>
          <a:xfrm>
            <a:off x="423341" y="449778"/>
            <a:ext cx="1839040" cy="369332"/>
          </a:xfrm>
          <a:prstGeom prst="rect">
            <a:avLst/>
          </a:prstGeom>
          <a:noFill/>
        </p:spPr>
        <p:txBody>
          <a:bodyPr wrap="none" rtlCol="0">
            <a:spAutoFit/>
          </a:bodyPr>
          <a:lstStyle/>
          <a:p>
            <a:r>
              <a:rPr kumimoji="1" lang="en-US" altLang="zh-CN" dirty="0" smtClean="0"/>
              <a:t>Flutter-</a:t>
            </a:r>
            <a:r>
              <a:rPr kumimoji="1" lang="zh-CN" altLang="en-US" dirty="0" smtClean="0"/>
              <a:t>快速开发</a:t>
            </a:r>
            <a:endParaRPr kumimoji="1" lang="zh-CN" altLang="en-US" dirty="0"/>
          </a:p>
        </p:txBody>
      </p:sp>
    </p:spTree>
    <p:extLst>
      <p:ext uri="{BB962C8B-B14F-4D97-AF65-F5344CB8AC3E}">
        <p14:creationId xmlns:p14="http://schemas.microsoft.com/office/powerpoint/2010/main" val="1546106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1639687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7532" y="1313367"/>
            <a:ext cx="9274025" cy="3902819"/>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542605" cy="738664"/>
          </a:xfrm>
          <a:prstGeom prst="rect">
            <a:avLst/>
          </a:prstGeom>
          <a:noFill/>
        </p:spPr>
        <p:txBody>
          <a:bodyPr wrap="square" rtlCol="0">
            <a:spAutoFit/>
          </a:bodyPr>
          <a:lstStyle/>
          <a:p>
            <a:r>
              <a:rPr lang="zh-CN" altLang="en-US" sz="1400" dirty="0"/>
              <a:t>现代的，响应式框架</a:t>
            </a:r>
          </a:p>
          <a:p>
            <a:r>
              <a:rPr lang="zh-CN" altLang="en-US" sz="1400" dirty="0"/>
              <a:t>使用</a:t>
            </a:r>
            <a:r>
              <a:rPr lang="en-US" altLang="zh-CN" sz="1400" dirty="0"/>
              <a:t>Flutter</a:t>
            </a:r>
            <a:r>
              <a:rPr lang="zh-CN" altLang="en-US" sz="1400" dirty="0"/>
              <a:t>的现代、响应式框架，和一系列基础</a:t>
            </a:r>
            <a:r>
              <a:rPr lang="en-US" altLang="zh-CN" sz="1400" dirty="0"/>
              <a:t>widget</a:t>
            </a:r>
            <a:r>
              <a:rPr lang="zh-CN" altLang="en-US" sz="1400" dirty="0"/>
              <a:t>，轻松构建您的用户界面</a:t>
            </a:r>
            <a:r>
              <a:rPr lang="zh-CN" altLang="en-US" sz="1400" dirty="0" smtClean="0"/>
              <a:t>。</a:t>
            </a:r>
          </a:p>
          <a:p>
            <a:r>
              <a:rPr lang="zh-CN" altLang="en-US" sz="1400" dirty="0" smtClean="0"/>
              <a:t>使用功能强大且灵</a:t>
            </a:r>
            <a:r>
              <a:rPr lang="zh-CN" altLang="en-US" sz="1400" dirty="0"/>
              <a:t>活的</a:t>
            </a:r>
            <a:r>
              <a:rPr lang="en-US" altLang="zh-CN" sz="1400" dirty="0"/>
              <a:t>API</a:t>
            </a:r>
            <a:r>
              <a:rPr lang="zh-CN" altLang="en-US" sz="1400" dirty="0"/>
              <a:t>（针对</a:t>
            </a:r>
            <a:r>
              <a:rPr lang="en-US" altLang="zh-CN" sz="1400" dirty="0"/>
              <a:t>2D</a:t>
            </a:r>
            <a:r>
              <a:rPr lang="zh-CN" altLang="en-US" sz="1400" dirty="0"/>
              <a:t>、动画、手势、效果等）解决艰难的</a:t>
            </a:r>
            <a:r>
              <a:rPr lang="en-US" altLang="zh-CN" sz="1400" dirty="0"/>
              <a:t>UI</a:t>
            </a:r>
            <a:r>
              <a:rPr lang="zh-CN" altLang="en-US" sz="1400" dirty="0"/>
              <a:t>挑战。</a:t>
            </a:r>
            <a:endParaRPr kumimoji="1" lang="zh-CN" altLang="en-US" sz="1400" dirty="0"/>
          </a:p>
        </p:txBody>
      </p:sp>
      <p:sp>
        <p:nvSpPr>
          <p:cNvPr id="3" name="文本框 2"/>
          <p:cNvSpPr txBox="1"/>
          <p:nvPr/>
        </p:nvSpPr>
        <p:spPr>
          <a:xfrm>
            <a:off x="1395281" y="2490924"/>
            <a:ext cx="8480302" cy="954107"/>
          </a:xfrm>
          <a:prstGeom prst="rect">
            <a:avLst/>
          </a:prstGeom>
          <a:noFill/>
        </p:spPr>
        <p:txBody>
          <a:bodyPr wrap="square" rtlCol="0">
            <a:spAutoFit/>
          </a:bodyPr>
          <a:lstStyle/>
          <a:p>
            <a:r>
              <a:rPr lang="zh-CN" altLang="en-US" sz="1400" dirty="0"/>
              <a:t>访问本地功能和</a:t>
            </a:r>
            <a:r>
              <a:rPr lang="en-US" altLang="zh-CN" sz="1400" dirty="0"/>
              <a:t>SDK</a:t>
            </a:r>
            <a:endParaRPr lang="zh-CN" altLang="en-US" sz="1400" dirty="0"/>
          </a:p>
          <a:p>
            <a:r>
              <a:rPr lang="zh-CN" altLang="en-US" sz="1400" dirty="0"/>
              <a:t>通过平台相关的</a:t>
            </a:r>
            <a:r>
              <a:rPr lang="en-US" altLang="zh-CN" sz="1400" dirty="0"/>
              <a:t>API</a:t>
            </a:r>
            <a:r>
              <a:rPr lang="zh-CN" altLang="en-US" sz="1400" dirty="0"/>
              <a:t>、第三方</a:t>
            </a:r>
            <a:r>
              <a:rPr lang="en-US" altLang="zh-CN" sz="1400" dirty="0"/>
              <a:t>SDK</a:t>
            </a:r>
            <a:r>
              <a:rPr lang="zh-CN" altLang="en-US" sz="1400" dirty="0"/>
              <a:t>和原生代码让您的应用变得强大易用。 </a:t>
            </a:r>
            <a:endParaRPr lang="zh-CN" altLang="en-US" sz="1400" dirty="0" smtClean="0"/>
          </a:p>
          <a:p>
            <a:r>
              <a:rPr lang="en-US" altLang="zh-CN" sz="1400" dirty="0" smtClean="0"/>
              <a:t>Flutter</a:t>
            </a:r>
            <a:r>
              <a:rPr lang="zh-CN" altLang="en-US" sz="1400" dirty="0"/>
              <a:t>允许您复用现有的</a:t>
            </a:r>
            <a:r>
              <a:rPr lang="en-US" altLang="zh-CN" sz="1400" dirty="0"/>
              <a:t>Java</a:t>
            </a:r>
            <a:r>
              <a:rPr lang="zh-CN" altLang="en-US" sz="1400" dirty="0"/>
              <a:t>、</a:t>
            </a:r>
            <a:r>
              <a:rPr lang="en-US" altLang="zh-CN" sz="1400" dirty="0"/>
              <a:t>Swift</a:t>
            </a:r>
            <a:r>
              <a:rPr lang="zh-CN" altLang="en-US" sz="1400" dirty="0"/>
              <a:t>或</a:t>
            </a:r>
            <a:r>
              <a:rPr lang="en-US" altLang="zh-CN" sz="1400" dirty="0" err="1"/>
              <a:t>ObjC</a:t>
            </a:r>
            <a:r>
              <a:rPr lang="zh-CN" altLang="en-US" sz="1400" dirty="0"/>
              <a:t>代码，访问</a:t>
            </a:r>
            <a:r>
              <a:rPr lang="en-US" altLang="zh-CN" sz="1400" dirty="0" err="1"/>
              <a:t>iOS</a:t>
            </a:r>
            <a:r>
              <a:rPr lang="zh-CN" altLang="en-US" sz="1400" dirty="0"/>
              <a:t>和</a:t>
            </a:r>
            <a:r>
              <a:rPr lang="en-US" altLang="zh-CN" sz="1400" dirty="0"/>
              <a:t>Android</a:t>
            </a:r>
            <a:r>
              <a:rPr lang="zh-CN" altLang="en-US" sz="1400" dirty="0" smtClean="0"/>
              <a:t>上的原生系统功能和系统</a:t>
            </a:r>
            <a:r>
              <a:rPr lang="en-US" altLang="zh-CN" sz="1400" dirty="0"/>
              <a:t>SDK</a:t>
            </a:r>
            <a:r>
              <a:rPr lang="zh-CN" altLang="en-US" sz="1400" dirty="0"/>
              <a:t>。</a:t>
            </a:r>
          </a:p>
          <a:p>
            <a:r>
              <a:rPr lang="zh-CN" altLang="en-US" sz="1400" dirty="0"/>
              <a:t>访问平台功能非常简单。</a:t>
            </a:r>
            <a:endParaRPr kumimoji="1" lang="zh-CN" altLang="en-US" sz="1400" dirty="0"/>
          </a:p>
        </p:txBody>
      </p:sp>
      <p:sp>
        <p:nvSpPr>
          <p:cNvPr id="4" name="文本框 3"/>
          <p:cNvSpPr txBox="1"/>
          <p:nvPr/>
        </p:nvSpPr>
        <p:spPr>
          <a:xfrm>
            <a:off x="1437054" y="3952281"/>
            <a:ext cx="8477885" cy="1169551"/>
          </a:xfrm>
          <a:prstGeom prst="rect">
            <a:avLst/>
          </a:prstGeom>
          <a:noFill/>
        </p:spPr>
        <p:txBody>
          <a:bodyPr wrap="square" rtlCol="0">
            <a:spAutoFit/>
          </a:bodyPr>
          <a:lstStyle/>
          <a:p>
            <a:r>
              <a:rPr lang="zh-CN" altLang="en-US" sz="1400" dirty="0"/>
              <a:t>统一的应用开发体验</a:t>
            </a:r>
          </a:p>
          <a:p>
            <a:r>
              <a:rPr lang="en-US" altLang="zh-CN" sz="1400" dirty="0"/>
              <a:t>Flutter</a:t>
            </a:r>
            <a:r>
              <a:rPr lang="zh-CN" altLang="en-US" sz="1400" dirty="0"/>
              <a:t>拥有丰富的工具和库，可以帮助您轻松地同时在</a:t>
            </a:r>
            <a:r>
              <a:rPr lang="en-US" altLang="zh-CN" sz="1400" dirty="0" err="1"/>
              <a:t>iOS</a:t>
            </a:r>
            <a:r>
              <a:rPr lang="zh-CN" altLang="en-US" sz="1400" dirty="0"/>
              <a:t>和</a:t>
            </a:r>
            <a:r>
              <a:rPr lang="en-US" altLang="zh-CN" sz="1400" dirty="0"/>
              <a:t>Android</a:t>
            </a:r>
            <a:r>
              <a:rPr lang="zh-CN" altLang="en-US" sz="1400" dirty="0"/>
              <a:t>系统中实现您的想法和创意。 如果您没有任何移动端开发体验，</a:t>
            </a:r>
            <a:r>
              <a:rPr lang="en-US" altLang="zh-CN" sz="1400" dirty="0"/>
              <a:t>Flutter</a:t>
            </a:r>
            <a:r>
              <a:rPr lang="zh-CN" altLang="en-US" sz="1400" dirty="0"/>
              <a:t>是一种轻松快捷的方式来构建漂亮的移动应用程序。 如果您是一位经验丰富的</a:t>
            </a:r>
            <a:r>
              <a:rPr lang="en-US" altLang="zh-CN" sz="1400" dirty="0" err="1"/>
              <a:t>iOS</a:t>
            </a:r>
            <a:r>
              <a:rPr lang="zh-CN" altLang="en-US" sz="1400" dirty="0"/>
              <a:t>或</a:t>
            </a:r>
            <a:r>
              <a:rPr lang="en-US" altLang="zh-CN" sz="1400" dirty="0"/>
              <a:t>Android</a:t>
            </a:r>
            <a:r>
              <a:rPr lang="zh-CN" altLang="en-US" sz="1400" dirty="0"/>
              <a:t>开发人员，则可以使用</a:t>
            </a:r>
            <a:r>
              <a:rPr lang="en-US" altLang="zh-CN" sz="1400" dirty="0"/>
              <a:t>Flutter</a:t>
            </a:r>
            <a:r>
              <a:rPr lang="zh-CN" altLang="en-US" sz="1400" dirty="0"/>
              <a:t>作为视图</a:t>
            </a:r>
            <a:r>
              <a:rPr lang="en-US" altLang="zh-CN" sz="1400" dirty="0"/>
              <a:t>(View)</a:t>
            </a:r>
            <a:r>
              <a:rPr lang="zh-CN" altLang="en-US" sz="1400" dirty="0"/>
              <a:t>层， 并可以使用已经用</a:t>
            </a:r>
            <a:r>
              <a:rPr lang="en-US" altLang="zh-CN" sz="1400" dirty="0"/>
              <a:t>Java / </a:t>
            </a:r>
            <a:r>
              <a:rPr lang="en-US" altLang="zh-CN" sz="1400" dirty="0" err="1"/>
              <a:t>ObjC</a:t>
            </a:r>
            <a:r>
              <a:rPr lang="en-US" altLang="zh-CN" sz="1400" dirty="0"/>
              <a:t> / Swift</a:t>
            </a:r>
            <a:r>
              <a:rPr lang="zh-CN" altLang="en-US" sz="1400" dirty="0"/>
              <a:t>完成的部分（</a:t>
            </a:r>
            <a:r>
              <a:rPr lang="en-US" altLang="zh-CN" sz="1400" dirty="0"/>
              <a:t>Flutter</a:t>
            </a:r>
            <a:r>
              <a:rPr lang="zh-CN" altLang="en-US" sz="1400" dirty="0"/>
              <a:t>支持混合开发）。</a:t>
            </a:r>
            <a:endParaRPr kumimoji="1" lang="zh-CN" altLang="en-US" sz="1400" dirty="0"/>
          </a:p>
        </p:txBody>
      </p:sp>
      <p:sp>
        <p:nvSpPr>
          <p:cNvPr id="5" name="文本框 4"/>
          <p:cNvSpPr txBox="1"/>
          <p:nvPr/>
        </p:nvSpPr>
        <p:spPr>
          <a:xfrm>
            <a:off x="417749" y="426145"/>
            <a:ext cx="185200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smtClean="0"/>
              <a:t>DK</a:t>
            </a:r>
            <a:r>
              <a:rPr kumimoji="1" lang="zh-CN" altLang="en-US" dirty="0" smtClean="0"/>
              <a:t>优势</a:t>
            </a:r>
            <a:endParaRPr kumimoji="1" lang="zh-CN" altLang="en-US" dirty="0"/>
          </a:p>
        </p:txBody>
      </p:sp>
    </p:spTree>
    <p:extLst>
      <p:ext uri="{BB962C8B-B14F-4D97-AF65-F5344CB8AC3E}">
        <p14:creationId xmlns:p14="http://schemas.microsoft.com/office/powerpoint/2010/main" val="34636109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08458" y="980225"/>
            <a:ext cx="5498739" cy="2907469"/>
          </a:xfrm>
          <a:prstGeom prst="rect">
            <a:avLst/>
          </a:prstGeom>
        </p:spPr>
      </p:pic>
      <p:sp>
        <p:nvSpPr>
          <p:cNvPr id="2" name="文本框 1"/>
          <p:cNvSpPr txBox="1"/>
          <p:nvPr/>
        </p:nvSpPr>
        <p:spPr>
          <a:xfrm>
            <a:off x="6049069" y="1058389"/>
            <a:ext cx="5681231" cy="1061829"/>
          </a:xfrm>
          <a:prstGeom prst="rect">
            <a:avLst/>
          </a:prstGeom>
          <a:noFill/>
        </p:spPr>
        <p:txBody>
          <a:bodyPr wrap="square" rtlCol="0">
            <a:spAutoFit/>
          </a:bodyPr>
          <a:lstStyle/>
          <a:p>
            <a:r>
              <a:rPr lang="en-US" altLang="zh-TW" sz="1050" b="1" dirty="0" smtClean="0"/>
              <a:t>Flutter Framework</a:t>
            </a:r>
            <a:r>
              <a:rPr lang="zh-CN" altLang="zh-TW" sz="1050" b="1" dirty="0"/>
              <a:t>：</a:t>
            </a:r>
            <a:r>
              <a:rPr lang="zh-TW" altLang="en-US" sz="1050" dirty="0" smtClean="0"/>
              <a:t>整个框架层</a:t>
            </a:r>
            <a:r>
              <a:rPr lang="zh-TW" altLang="en-US" sz="1050" dirty="0"/>
              <a:t>都是用</a:t>
            </a:r>
            <a:r>
              <a:rPr lang="en-US" altLang="zh-TW" sz="1050" dirty="0"/>
              <a:t>Dart</a:t>
            </a:r>
            <a:r>
              <a:rPr lang="zh-TW" altLang="en-US" sz="1050" dirty="0"/>
              <a:t>语言实现，该层提供一套基础库， 用于处理动画、绘图和手势等。并且基于绘图封装了一套 </a:t>
            </a:r>
            <a:r>
              <a:rPr lang="en-US" altLang="zh-TW" sz="1050" dirty="0"/>
              <a:t>UI</a:t>
            </a:r>
            <a:r>
              <a:rPr lang="zh-TW" altLang="en-US" sz="1050" dirty="0"/>
              <a:t>组件库，并且细分为两种风格的组</a:t>
            </a:r>
            <a:r>
              <a:rPr lang="zh-TW" altLang="en-US" sz="1050" dirty="0" smtClean="0"/>
              <a:t>件</a:t>
            </a:r>
            <a:r>
              <a:rPr lang="zh-CN" altLang="en-US" sz="1050" dirty="0" smtClean="0"/>
              <a:t>。</a:t>
            </a:r>
            <a:r>
              <a:rPr kumimoji="1" lang="zh-TW" altLang="en-US" sz="1050" dirty="0"/>
              <a:t>框架层是由</a:t>
            </a:r>
            <a:r>
              <a:rPr kumimoji="1" lang="en-US" altLang="zh-TW" sz="1050" dirty="0"/>
              <a:t>Dart</a:t>
            </a:r>
            <a:r>
              <a:rPr kumimoji="1" lang="zh-TW" altLang="en-US" sz="1050" dirty="0"/>
              <a:t>所编写的，里面包含：</a:t>
            </a:r>
            <a:r>
              <a:rPr kumimoji="1" lang="en-US" altLang="zh-TW" sz="1050" dirty="0"/>
              <a:t>Material</a:t>
            </a:r>
            <a:r>
              <a:rPr kumimoji="1" lang="zh-TW" altLang="en-US" sz="1050" dirty="0"/>
              <a:t>（</a:t>
            </a:r>
            <a:r>
              <a:rPr kumimoji="1" lang="en-US" altLang="zh-TW" sz="1050" dirty="0"/>
              <a:t>Material Design</a:t>
            </a:r>
            <a:r>
              <a:rPr kumimoji="1" lang="zh-TW" altLang="en-US" sz="1050" dirty="0"/>
              <a:t>风格的组件）、</a:t>
            </a:r>
            <a:r>
              <a:rPr kumimoji="1" lang="en-US" altLang="zh-TW" sz="1050" dirty="0"/>
              <a:t>Cupertino</a:t>
            </a:r>
            <a:r>
              <a:rPr kumimoji="1" lang="zh-TW" altLang="en-US" sz="1050" dirty="0"/>
              <a:t>（针对</a:t>
            </a:r>
            <a:r>
              <a:rPr kumimoji="1" lang="en-US" altLang="zh-TW" sz="1050" dirty="0" err="1"/>
              <a:t>iOS</a:t>
            </a:r>
            <a:r>
              <a:rPr kumimoji="1" lang="zh-TW" altLang="en-US" sz="1050" dirty="0"/>
              <a:t>风格的组件）、</a:t>
            </a:r>
            <a:r>
              <a:rPr kumimoji="1" lang="en-US" altLang="zh-TW" sz="1050" dirty="0"/>
              <a:t>Widgets</a:t>
            </a:r>
            <a:r>
              <a:rPr kumimoji="1" lang="zh-TW" altLang="en-US" sz="1050" dirty="0"/>
              <a:t>（组件）、</a:t>
            </a:r>
            <a:r>
              <a:rPr kumimoji="1" lang="en-US" altLang="zh-TW" sz="1050" dirty="0"/>
              <a:t>Rendering</a:t>
            </a:r>
            <a:r>
              <a:rPr kumimoji="1" lang="zh-TW" altLang="en-US" sz="1050" dirty="0"/>
              <a:t>（渲染）、</a:t>
            </a:r>
            <a:r>
              <a:rPr kumimoji="1" lang="en-US" altLang="zh-TW" sz="1050" dirty="0"/>
              <a:t>Animation</a:t>
            </a:r>
            <a:r>
              <a:rPr kumimoji="1" lang="zh-TW" altLang="en-US" sz="1050" dirty="0"/>
              <a:t>（动画）、</a:t>
            </a:r>
            <a:r>
              <a:rPr kumimoji="1" lang="en-US" altLang="zh-TW" sz="1050" dirty="0"/>
              <a:t>Painting</a:t>
            </a:r>
            <a:r>
              <a:rPr kumimoji="1" lang="zh-TW" altLang="en-US" sz="1050" dirty="0"/>
              <a:t>（绘制）、</a:t>
            </a:r>
            <a:r>
              <a:rPr kumimoji="1" lang="en-US" altLang="zh-TW" sz="1050" dirty="0"/>
              <a:t>Gestures</a:t>
            </a:r>
            <a:r>
              <a:rPr kumimoji="1" lang="zh-TW" altLang="en-US" sz="1050" dirty="0"/>
              <a:t>（手势）、</a:t>
            </a:r>
            <a:r>
              <a:rPr kumimoji="1" lang="en-US" altLang="zh-TW" sz="1050" dirty="0"/>
              <a:t>Foundation</a:t>
            </a:r>
            <a:r>
              <a:rPr kumimoji="1" lang="zh-TW" altLang="en-US" sz="1050" dirty="0"/>
              <a:t>（基础库）。通常开发者使用</a:t>
            </a:r>
            <a:r>
              <a:rPr kumimoji="1" lang="en-US" altLang="zh-TW" sz="1050" dirty="0"/>
              <a:t>Framework</a:t>
            </a:r>
            <a:r>
              <a:rPr kumimoji="1" lang="zh-TW" altLang="en-US" sz="1050" dirty="0"/>
              <a:t>层所提供的</a:t>
            </a:r>
            <a:r>
              <a:rPr kumimoji="1" lang="en-US" altLang="zh-TW" sz="1050" dirty="0"/>
              <a:t>API</a:t>
            </a:r>
            <a:r>
              <a:rPr kumimoji="1" lang="zh-TW" altLang="en-US" sz="1050" dirty="0"/>
              <a:t>去开发自己的项目</a:t>
            </a:r>
            <a:r>
              <a:rPr kumimoji="1" lang="zh-TW" altLang="en-US" sz="1050" dirty="0" smtClean="0"/>
              <a:t>。</a:t>
            </a:r>
            <a:endParaRPr kumimoji="1" lang="zh-TW" altLang="en-US" sz="1050" dirty="0"/>
          </a:p>
        </p:txBody>
      </p:sp>
      <p:sp>
        <p:nvSpPr>
          <p:cNvPr id="4" name="文本框 3"/>
          <p:cNvSpPr txBox="1"/>
          <p:nvPr/>
        </p:nvSpPr>
        <p:spPr>
          <a:xfrm>
            <a:off x="6049069" y="2462044"/>
            <a:ext cx="5638351" cy="1384995"/>
          </a:xfrm>
          <a:prstGeom prst="rect">
            <a:avLst/>
          </a:prstGeom>
          <a:noFill/>
        </p:spPr>
        <p:txBody>
          <a:bodyPr wrap="square" rtlCol="0">
            <a:spAutoFit/>
          </a:bodyPr>
          <a:lstStyle/>
          <a:p>
            <a:r>
              <a:rPr lang="en-US" altLang="zh-CN" sz="1050" b="1" dirty="0"/>
              <a:t>Flutter </a:t>
            </a:r>
            <a:r>
              <a:rPr lang="en-US" altLang="zh-CN" sz="1050" b="1" dirty="0" smtClean="0"/>
              <a:t>Engine</a:t>
            </a:r>
            <a:r>
              <a:rPr lang="zh-CN" altLang="zh-CN" sz="1050" b="1" dirty="0" smtClean="0"/>
              <a:t>：</a:t>
            </a:r>
            <a:r>
              <a:rPr lang="zh-CN" altLang="en-US" sz="1050" dirty="0" smtClean="0"/>
              <a:t>这是一个纯 </a:t>
            </a:r>
            <a:r>
              <a:rPr lang="en-US" altLang="zh-CN" sz="1050" dirty="0"/>
              <a:t>C++</a:t>
            </a:r>
            <a:r>
              <a:rPr lang="zh-CN" altLang="en-US" sz="1050" dirty="0"/>
              <a:t>实现的框架层，包含了 </a:t>
            </a:r>
            <a:r>
              <a:rPr lang="en-US" altLang="zh-CN" sz="1050" dirty="0" err="1"/>
              <a:t>Skia</a:t>
            </a:r>
            <a:r>
              <a:rPr lang="zh-CN" altLang="en-US" sz="1050" dirty="0"/>
              <a:t>引擎（高性能渲染引擎）、</a:t>
            </a:r>
            <a:r>
              <a:rPr lang="en-US" altLang="zh-CN" sz="1050" dirty="0"/>
              <a:t>Dart</a:t>
            </a:r>
            <a:r>
              <a:rPr lang="zh-CN" altLang="en-US" sz="1050" dirty="0"/>
              <a:t>运行环境、文字排版引擎等。它可以以 </a:t>
            </a:r>
            <a:r>
              <a:rPr lang="en-US" altLang="zh-CN" sz="1050" dirty="0"/>
              <a:t>JIT</a:t>
            </a:r>
            <a:r>
              <a:rPr lang="zh-CN" altLang="en-US" sz="1050" dirty="0"/>
              <a:t>、</a:t>
            </a:r>
            <a:r>
              <a:rPr lang="en-US" altLang="zh-CN" sz="1050" dirty="0"/>
              <a:t>JIT Snapshot </a:t>
            </a:r>
            <a:r>
              <a:rPr lang="zh-CN" altLang="en-US" sz="1050" dirty="0"/>
              <a:t>或者 </a:t>
            </a:r>
            <a:r>
              <a:rPr lang="en-US" altLang="zh-CN" sz="1050" dirty="0"/>
              <a:t>AOT(</a:t>
            </a:r>
            <a:r>
              <a:rPr lang="zh-CN" altLang="en-US" sz="1050" dirty="0"/>
              <a:t>预先编译</a:t>
            </a:r>
            <a:r>
              <a:rPr lang="en-US" altLang="zh-CN" sz="1050" dirty="0"/>
              <a:t>)</a:t>
            </a:r>
            <a:r>
              <a:rPr lang="zh-CN" altLang="en-US" sz="1050" dirty="0"/>
              <a:t>的模式运行 </a:t>
            </a:r>
            <a:r>
              <a:rPr lang="en-US" altLang="zh-CN" sz="1050" dirty="0"/>
              <a:t>Dart</a:t>
            </a:r>
            <a:r>
              <a:rPr lang="zh-CN" altLang="en-US" sz="1050" dirty="0"/>
              <a:t>代码。</a:t>
            </a:r>
            <a:r>
              <a:rPr lang="en-US" altLang="zh-CN" sz="1050" dirty="0"/>
              <a:t>AOT</a:t>
            </a:r>
            <a:r>
              <a:rPr lang="zh-CN" altLang="en-US" sz="1050" dirty="0"/>
              <a:t>直接将</a:t>
            </a:r>
            <a:r>
              <a:rPr lang="en-US" altLang="zh-CN" sz="1050" dirty="0"/>
              <a:t>Dart</a:t>
            </a:r>
            <a:r>
              <a:rPr lang="zh-CN" altLang="en-US" sz="1050" dirty="0"/>
              <a:t>源码编译成了本地字节码，没有了解释执行的过程，提升执行性能。和</a:t>
            </a:r>
            <a:r>
              <a:rPr lang="en-US" altLang="zh-CN" sz="1050" dirty="0"/>
              <a:t>Java</a:t>
            </a:r>
            <a:r>
              <a:rPr lang="zh-CN" altLang="en-US" sz="1050" dirty="0"/>
              <a:t>显著不同的是</a:t>
            </a:r>
            <a:r>
              <a:rPr lang="en-US" altLang="zh-CN" sz="1050" dirty="0"/>
              <a:t>Dart</a:t>
            </a:r>
            <a:r>
              <a:rPr lang="zh-CN" altLang="en-US" sz="1050" dirty="0"/>
              <a:t>的</a:t>
            </a:r>
            <a:r>
              <a:rPr lang="en-US" altLang="zh-CN" sz="1050" dirty="0"/>
              <a:t>"</a:t>
            </a:r>
            <a:r>
              <a:rPr lang="zh-CN" altLang="en-US" sz="1050" dirty="0"/>
              <a:t>线程</a:t>
            </a:r>
            <a:r>
              <a:rPr lang="en-US" altLang="zh-CN" sz="1050" dirty="0"/>
              <a:t>"(Isolate)</a:t>
            </a:r>
            <a:r>
              <a:rPr lang="zh-CN" altLang="en-US" sz="1050" dirty="0"/>
              <a:t>是不共享内存的，各自的堆</a:t>
            </a:r>
            <a:r>
              <a:rPr lang="en-US" altLang="zh-CN" sz="1050" dirty="0"/>
              <a:t>(Heap)</a:t>
            </a:r>
            <a:r>
              <a:rPr lang="zh-CN" altLang="en-US" sz="1050" dirty="0"/>
              <a:t>和栈</a:t>
            </a:r>
            <a:r>
              <a:rPr lang="en-US" altLang="zh-CN" sz="1050" dirty="0"/>
              <a:t>(Stack)</a:t>
            </a:r>
            <a:r>
              <a:rPr lang="zh-CN" altLang="en-US" sz="1050" dirty="0"/>
              <a:t>都是隔离的，彼此之间通过消息通道来通信。所以，</a:t>
            </a:r>
            <a:r>
              <a:rPr lang="en-US" altLang="zh-CN" sz="1050" dirty="0"/>
              <a:t>Dart</a:t>
            </a:r>
            <a:r>
              <a:rPr lang="zh-CN" altLang="en-US" sz="1050" dirty="0"/>
              <a:t>不存在数据竞争和变量状态同步的问题，整个</a:t>
            </a:r>
            <a:r>
              <a:rPr lang="en-US" altLang="zh-CN" sz="1050" dirty="0"/>
              <a:t>Flutter Framework Widget</a:t>
            </a:r>
            <a:r>
              <a:rPr lang="zh-CN" altLang="en-US" sz="1050" dirty="0"/>
              <a:t>的渲染过程都运行在一个</a:t>
            </a:r>
            <a:r>
              <a:rPr lang="en-US" altLang="zh-CN" sz="1050" dirty="0"/>
              <a:t>isolate</a:t>
            </a:r>
            <a:r>
              <a:rPr lang="zh-CN" altLang="en-US" sz="1050" dirty="0"/>
              <a:t>中，在代码调用 </a:t>
            </a:r>
            <a:r>
              <a:rPr lang="en-US" altLang="zh-CN" sz="1050" dirty="0" err="1"/>
              <a:t>dart:ui</a:t>
            </a:r>
            <a:r>
              <a:rPr lang="zh-CN" altLang="en-US" sz="1050" dirty="0"/>
              <a:t>库时，提供 </a:t>
            </a:r>
            <a:r>
              <a:rPr lang="en-US" altLang="zh-CN" sz="1050" dirty="0" err="1"/>
              <a:t>dart:ui</a:t>
            </a:r>
            <a:r>
              <a:rPr lang="zh-CN" altLang="en-US" sz="1050" dirty="0"/>
              <a:t>库中 </a:t>
            </a:r>
            <a:r>
              <a:rPr lang="en-US" altLang="zh-CN" sz="1050" dirty="0"/>
              <a:t>Native Binding </a:t>
            </a:r>
            <a:r>
              <a:rPr lang="zh-CN" altLang="en-US" sz="1050" dirty="0"/>
              <a:t>实现。 这个运行时还控制着 </a:t>
            </a:r>
            <a:r>
              <a:rPr lang="en-US" altLang="zh-CN" sz="1050" dirty="0" err="1"/>
              <a:t>VSync</a:t>
            </a:r>
            <a:r>
              <a:rPr lang="zh-CN" altLang="en-US" sz="1050" dirty="0"/>
              <a:t>信号的传递、</a:t>
            </a:r>
            <a:r>
              <a:rPr lang="en-US" altLang="zh-CN" sz="1050" dirty="0"/>
              <a:t>GPU</a:t>
            </a:r>
            <a:r>
              <a:rPr lang="zh-CN" altLang="en-US" sz="1050" dirty="0"/>
              <a:t>数据的填充等，并且还负责把客户端的事件传递到运行时中的代码</a:t>
            </a:r>
            <a:endParaRPr kumimoji="1" lang="zh-CN" altLang="en-US" sz="1050" dirty="0"/>
          </a:p>
        </p:txBody>
      </p:sp>
      <p:sp>
        <p:nvSpPr>
          <p:cNvPr id="5" name="文本框 4"/>
          <p:cNvSpPr txBox="1"/>
          <p:nvPr/>
        </p:nvSpPr>
        <p:spPr>
          <a:xfrm>
            <a:off x="940595" y="5145496"/>
            <a:ext cx="9490879" cy="577081"/>
          </a:xfrm>
          <a:prstGeom prst="rect">
            <a:avLst/>
          </a:prstGeom>
          <a:noFill/>
        </p:spPr>
        <p:txBody>
          <a:bodyPr wrap="square" rtlCol="0">
            <a:spAutoFit/>
          </a:bodyPr>
          <a:lstStyle/>
          <a:p>
            <a:r>
              <a:rPr kumimoji="1" lang="en-US" altLang="zh-CN" sz="1050" dirty="0" err="1"/>
              <a:t>Skia</a:t>
            </a:r>
            <a:r>
              <a:rPr kumimoji="1" lang="zh-CN" altLang="en-US" sz="1050" dirty="0"/>
              <a:t>是一个开源的</a:t>
            </a:r>
            <a:r>
              <a:rPr kumimoji="1" lang="en-US" altLang="zh-CN" sz="1050" dirty="0"/>
              <a:t>2D</a:t>
            </a:r>
            <a:r>
              <a:rPr kumimoji="1" lang="zh-CN" altLang="en-US" sz="1050" dirty="0"/>
              <a:t>图形库，提供可在各种硬件和软件平台上运行的通用</a:t>
            </a:r>
            <a:r>
              <a:rPr kumimoji="1" lang="en-US" altLang="zh-CN" sz="1050" dirty="0"/>
              <a:t>API</a:t>
            </a:r>
            <a:r>
              <a:rPr kumimoji="1" lang="zh-CN" altLang="en-US" sz="1050" dirty="0"/>
              <a:t>。它是</a:t>
            </a:r>
            <a:r>
              <a:rPr kumimoji="1" lang="en-US" altLang="zh-CN" sz="1050" dirty="0"/>
              <a:t>Google Chrome</a:t>
            </a:r>
            <a:r>
              <a:rPr kumimoji="1" lang="zh-CN" altLang="en-US" sz="1050" dirty="0"/>
              <a:t>和</a:t>
            </a:r>
            <a:r>
              <a:rPr kumimoji="1" lang="en-US" altLang="zh-CN" sz="1050" dirty="0"/>
              <a:t>Chrome OS</a:t>
            </a:r>
            <a:r>
              <a:rPr kumimoji="1" lang="zh-CN" altLang="en-US" sz="1050" dirty="0"/>
              <a:t>，</a:t>
            </a:r>
            <a:r>
              <a:rPr kumimoji="1" lang="en-US" altLang="zh-CN" sz="1050" dirty="0"/>
              <a:t>Android</a:t>
            </a:r>
            <a:r>
              <a:rPr kumimoji="1" lang="zh-CN" altLang="en-US" sz="1050" dirty="0"/>
              <a:t>，</a:t>
            </a:r>
            <a:r>
              <a:rPr kumimoji="1" lang="en-US" altLang="zh-CN" sz="1050" dirty="0"/>
              <a:t>Mozilla Firefox</a:t>
            </a:r>
            <a:r>
              <a:rPr kumimoji="1" lang="zh-CN" altLang="en-US" sz="1050" dirty="0"/>
              <a:t>和</a:t>
            </a:r>
            <a:r>
              <a:rPr kumimoji="1" lang="en-US" altLang="zh-CN" sz="1050" dirty="0"/>
              <a:t>Firefox OS</a:t>
            </a:r>
            <a:r>
              <a:rPr kumimoji="1" lang="zh-CN" altLang="en-US" sz="1050" dirty="0"/>
              <a:t>以及许多其他产品的图形引擎</a:t>
            </a:r>
            <a:r>
              <a:rPr kumimoji="1" lang="zh-CN" altLang="en-US" sz="1050" dirty="0" smtClean="0"/>
              <a:t>。</a:t>
            </a:r>
            <a:endParaRPr kumimoji="1" lang="zh-CN" altLang="en-US" sz="1050" dirty="0"/>
          </a:p>
          <a:p>
            <a:r>
              <a:rPr kumimoji="1" lang="en-US" altLang="zh-CN" sz="1050" dirty="0" err="1"/>
              <a:t>Skia</a:t>
            </a:r>
            <a:r>
              <a:rPr kumimoji="1" lang="zh-CN" altLang="en-US" sz="1050" dirty="0"/>
              <a:t>由</a:t>
            </a:r>
            <a:r>
              <a:rPr kumimoji="1" lang="en-US" altLang="zh-CN" sz="1050" dirty="0"/>
              <a:t>Google</a:t>
            </a:r>
            <a:r>
              <a:rPr kumimoji="1" lang="zh-CN" altLang="en-US" sz="1050" dirty="0"/>
              <a:t>赞助和管理，但任何人都可以使用</a:t>
            </a:r>
            <a:r>
              <a:rPr kumimoji="1" lang="en-US" altLang="zh-CN" sz="1050" dirty="0"/>
              <a:t>BSD</a:t>
            </a:r>
            <a:r>
              <a:rPr kumimoji="1" lang="zh-CN" altLang="en-US" sz="1050" dirty="0"/>
              <a:t>自由软件许可。虽然核心组件的工程由</a:t>
            </a:r>
            <a:r>
              <a:rPr kumimoji="1" lang="en-US" altLang="zh-CN" sz="1050" dirty="0" err="1"/>
              <a:t>Skia</a:t>
            </a:r>
            <a:r>
              <a:rPr kumimoji="1" lang="zh-CN" altLang="en-US" sz="1050" dirty="0"/>
              <a:t>开发团队完成，但我们会考虑来自任何来源的贡献。</a:t>
            </a:r>
          </a:p>
        </p:txBody>
      </p:sp>
      <p:sp>
        <p:nvSpPr>
          <p:cNvPr id="7" name="文本框 6"/>
          <p:cNvSpPr txBox="1"/>
          <p:nvPr/>
        </p:nvSpPr>
        <p:spPr>
          <a:xfrm>
            <a:off x="940595" y="4325990"/>
            <a:ext cx="3606110" cy="577081"/>
          </a:xfrm>
          <a:prstGeom prst="rect">
            <a:avLst/>
          </a:prstGeom>
          <a:noFill/>
        </p:spPr>
        <p:txBody>
          <a:bodyPr wrap="square" rtlCol="0">
            <a:spAutoFit/>
          </a:bodyPr>
          <a:lstStyle/>
          <a:p>
            <a:r>
              <a:rPr lang="en-US" altLang="zh-CN" sz="1050" b="1" dirty="0" err="1"/>
              <a:t>Skia</a:t>
            </a:r>
            <a:r>
              <a:rPr lang="zh-CN" altLang="en-US" sz="1050" dirty="0"/>
              <a:t>：图形渲染引擎库，也是最核心的部分。</a:t>
            </a:r>
          </a:p>
          <a:p>
            <a:r>
              <a:rPr lang="en-US" altLang="zh-CN" sz="1050" b="1" dirty="0"/>
              <a:t>Dart</a:t>
            </a:r>
            <a:r>
              <a:rPr lang="zh-CN" altLang="en-US" sz="1050" dirty="0"/>
              <a:t>：指的是</a:t>
            </a:r>
            <a:r>
              <a:rPr lang="en-US" altLang="zh-CN" sz="1050" dirty="0"/>
              <a:t>Dart VM</a:t>
            </a:r>
            <a:r>
              <a:rPr lang="zh-CN" altLang="en-US" sz="1050" dirty="0"/>
              <a:t>虚拟机，用于编译和运行</a:t>
            </a:r>
            <a:r>
              <a:rPr lang="en-US" altLang="zh-CN" sz="1050" dirty="0"/>
              <a:t>Dart</a:t>
            </a:r>
            <a:r>
              <a:rPr lang="zh-CN" altLang="en-US" sz="1050" dirty="0"/>
              <a:t>代码。</a:t>
            </a:r>
          </a:p>
          <a:p>
            <a:r>
              <a:rPr lang="en-US" altLang="zh-CN" sz="1050" b="1" dirty="0"/>
              <a:t>Text</a:t>
            </a:r>
            <a:r>
              <a:rPr lang="zh-CN" altLang="en-US" sz="1050" dirty="0"/>
              <a:t>：文本渲染，不同平台采用的渲染方式不一样。</a:t>
            </a:r>
            <a:endParaRPr kumimoji="1" lang="zh-CN" altLang="en-US" sz="1050" dirty="0"/>
          </a:p>
        </p:txBody>
      </p:sp>
      <p:sp>
        <p:nvSpPr>
          <p:cNvPr id="8" name="文本框 7"/>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595848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0" y="0"/>
            <a:ext cx="7890140" cy="6858000"/>
          </a:xfrm>
          <a:prstGeom prst="rect">
            <a:avLst/>
          </a:prstGeom>
        </p:spPr>
      </p:pic>
      <p:sp>
        <p:nvSpPr>
          <p:cNvPr id="4" name="文本框 3"/>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5"/>
            <a:ext cx="877163" cy="369332"/>
          </a:xfrm>
          <a:prstGeom prst="rect">
            <a:avLst/>
          </a:prstGeom>
          <a:noFill/>
        </p:spPr>
        <p:txBody>
          <a:bodyPr wrap="none" rtlCol="0">
            <a:spAutoFit/>
          </a:bodyPr>
          <a:lstStyle/>
          <a:p>
            <a:r>
              <a:rPr lang="zh-CN" altLang="en-US" b="1" dirty="0" smtClean="0"/>
              <a:t>目录：</a:t>
            </a:r>
            <a:endParaRPr lang="en-US" altLang="zh-CN" b="1" dirty="0"/>
          </a:p>
        </p:txBody>
      </p:sp>
      <p:sp>
        <p:nvSpPr>
          <p:cNvPr id="3" name="文本框 2"/>
          <p:cNvSpPr txBox="1"/>
          <p:nvPr/>
        </p:nvSpPr>
        <p:spPr>
          <a:xfrm>
            <a:off x="1419956" y="1217044"/>
            <a:ext cx="5177108" cy="1754327"/>
          </a:xfrm>
          <a:prstGeom prst="rect">
            <a:avLst/>
          </a:prstGeom>
          <a:noFill/>
        </p:spPr>
        <p:txBody>
          <a:bodyPr wrap="square" rtlCol="0">
            <a:spAutoFit/>
          </a:bodyPr>
          <a:lstStyle/>
          <a:p>
            <a:pPr marL="342900" indent="-342900">
              <a:buFont typeface="+mj-lt"/>
              <a:buAutoNum type="arabicPeriod"/>
            </a:pPr>
            <a:r>
              <a:rPr lang="zh-CN" altLang="en-US" dirty="0"/>
              <a:t>为什么跨平台开发</a:t>
            </a:r>
            <a:r>
              <a:rPr lang="zh-CN" altLang="en-US" dirty="0" smtClean="0"/>
              <a:t>？</a:t>
            </a:r>
            <a:endParaRPr lang="en-US" altLang="zh-CN" dirty="0" smtClean="0"/>
          </a:p>
          <a:p>
            <a:pPr marL="342900" indent="-342900">
              <a:buFont typeface="+mj-lt"/>
              <a:buAutoNum type="arabicPeriod"/>
            </a:pPr>
            <a:r>
              <a:rPr lang="en-US" altLang="en-US" dirty="0"/>
              <a:t>有哪些跨平台方案</a:t>
            </a:r>
            <a:r>
              <a:rPr lang="zh-CN" altLang="en-US" dirty="0" smtClean="0"/>
              <a:t>？</a:t>
            </a:r>
            <a:endParaRPr lang="en-US" altLang="zh-CN" dirty="0" smtClean="0"/>
          </a:p>
          <a:p>
            <a:pPr marL="342900" indent="-342900">
              <a:buFont typeface="+mj-lt"/>
              <a:buAutoNum type="arabicPeriod"/>
            </a:pPr>
            <a:r>
              <a:rPr lang="zh-CN" altLang="en-US" dirty="0" smtClean="0"/>
              <a:t>跨平台方案对比</a:t>
            </a:r>
            <a:endParaRPr lang="en-US" altLang="zh-CN" dirty="0" smtClean="0"/>
          </a:p>
          <a:p>
            <a:pPr marL="342900" indent="-342900">
              <a:buFont typeface="+mj-lt"/>
              <a:buAutoNum type="arabicPeriod"/>
            </a:pPr>
            <a:r>
              <a:rPr lang="en-US" altLang="zh-CN" dirty="0" smtClean="0"/>
              <a:t>Flutter</a:t>
            </a:r>
          </a:p>
          <a:p>
            <a:pPr marL="342900" indent="-342900">
              <a:buFont typeface="+mj-lt"/>
              <a:buAutoNum type="arabicPeriod"/>
            </a:pPr>
            <a:r>
              <a:rPr lang="en-US" altLang="zh-CN" dirty="0" err="1" smtClean="0"/>
              <a:t>Weex</a:t>
            </a:r>
            <a:endParaRPr lang="en-US" altLang="zh-CN" dirty="0" smtClean="0"/>
          </a:p>
          <a:p>
            <a:pPr marL="342900" indent="-342900">
              <a:buFont typeface="+mj-lt"/>
              <a:buAutoNum type="arabicPeriod"/>
            </a:pPr>
            <a:r>
              <a:rPr lang="zh-CN" altLang="en-US" dirty="0" smtClean="0"/>
              <a:t>如何选择跨平台方案</a:t>
            </a:r>
            <a:endParaRPr lang="en-US" altLang="zh-CN" dirty="0" smtClean="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0952" y="1125376"/>
            <a:ext cx="9693862" cy="5219082"/>
          </a:xfrm>
          <a:prstGeom prst="rect">
            <a:avLst/>
          </a:prstGeom>
        </p:spPr>
      </p:pic>
      <p:sp>
        <p:nvSpPr>
          <p:cNvPr id="3" name="文本框 2"/>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1362" y="1072365"/>
            <a:ext cx="4188009" cy="3985706"/>
          </a:xfrm>
          <a:prstGeom prst="rect">
            <a:avLst/>
          </a:prstGeom>
          <a:noFill/>
        </p:spPr>
        <p:txBody>
          <a:bodyPr wrap="square" rtlCol="0">
            <a:spAutoFit/>
          </a:bodyPr>
          <a:lstStyle/>
          <a:p>
            <a:r>
              <a:rPr kumimoji="1" lang="en-US" altLang="zh-CN" sz="1100" dirty="0" err="1" smtClean="0"/>
              <a:t>StatefulWidget.createState</a:t>
            </a:r>
            <a:r>
              <a:rPr kumimoji="1" lang="en-US" altLang="zh-CN" sz="1100" dirty="0"/>
              <a:t>() </a:t>
            </a:r>
            <a:r>
              <a:rPr kumimoji="1" lang="zh-CN" altLang="en-US" sz="1100" dirty="0" smtClean="0"/>
              <a:t>创建一个 </a:t>
            </a:r>
            <a:r>
              <a:rPr kumimoji="1" lang="en-US" altLang="zh-CN" sz="1100" dirty="0"/>
              <a:t>State</a:t>
            </a:r>
            <a:r>
              <a:rPr kumimoji="1" lang="zh-CN" altLang="en-US" sz="1100" dirty="0" smtClean="0"/>
              <a:t>。</a:t>
            </a:r>
          </a:p>
          <a:p>
            <a:r>
              <a:rPr kumimoji="1" lang="en-US" altLang="zh-CN" sz="1100" dirty="0" err="1" smtClean="0"/>
              <a:t>initState</a:t>
            </a:r>
            <a:r>
              <a:rPr kumimoji="1" lang="en-US" altLang="zh-CN" sz="1100" dirty="0"/>
              <a:t>()</a:t>
            </a:r>
            <a:r>
              <a:rPr kumimoji="1" lang="zh-CN" altLang="en-US" sz="1100" dirty="0"/>
              <a:t>新创建的 </a:t>
            </a:r>
            <a:r>
              <a:rPr kumimoji="1" lang="en-US" altLang="zh-CN" sz="1100" dirty="0"/>
              <a:t>State </a:t>
            </a:r>
            <a:r>
              <a:rPr kumimoji="1" lang="zh-CN" altLang="en-US" sz="1100" dirty="0"/>
              <a:t>会和一个 </a:t>
            </a:r>
            <a:r>
              <a:rPr kumimoji="1" lang="en-US" altLang="zh-CN" sz="1100" dirty="0" err="1"/>
              <a:t>BuildContext</a:t>
            </a:r>
            <a:r>
              <a:rPr kumimoji="1" lang="en-US" altLang="zh-CN" sz="1100" dirty="0"/>
              <a:t> </a:t>
            </a:r>
            <a:r>
              <a:rPr kumimoji="1" lang="zh-CN" altLang="en-US" sz="1100" dirty="0"/>
              <a:t>产生关联，此时认为 </a:t>
            </a:r>
            <a:r>
              <a:rPr kumimoji="1" lang="en-US" altLang="zh-CN" sz="1100" dirty="0"/>
              <a:t>State </a:t>
            </a:r>
            <a:r>
              <a:rPr kumimoji="1" lang="zh-CN" altLang="en-US" sz="1100" dirty="0"/>
              <a:t>已经被安装好了，</a:t>
            </a:r>
            <a:r>
              <a:rPr kumimoji="1" lang="en-US" altLang="zh-CN" sz="1100" dirty="0" err="1"/>
              <a:t>initState</a:t>
            </a:r>
            <a:r>
              <a:rPr kumimoji="1" lang="en-US" altLang="zh-CN" sz="1100" dirty="0"/>
              <a:t>() </a:t>
            </a:r>
            <a:r>
              <a:rPr kumimoji="1" lang="zh-CN" altLang="en-US" sz="1100" dirty="0"/>
              <a:t>函数将会被调用。通常，我们可以重写这个函数，进行初始化操作。</a:t>
            </a:r>
            <a:r>
              <a:rPr kumimoji="1" lang="en-US" altLang="zh-CN" sz="1100" dirty="0" err="1"/>
              <a:t>didChangeDependencies</a:t>
            </a:r>
            <a:r>
              <a:rPr kumimoji="1" lang="en-US" altLang="zh-CN" sz="1100" dirty="0"/>
              <a:t>()</a:t>
            </a:r>
            <a:r>
              <a:rPr kumimoji="1" lang="zh-CN" altLang="en-US" sz="1100" dirty="0"/>
              <a:t>在 </a:t>
            </a:r>
            <a:r>
              <a:rPr kumimoji="1" lang="en-US" altLang="zh-CN" sz="1100" dirty="0" err="1"/>
              <a:t>initState</a:t>
            </a:r>
            <a:r>
              <a:rPr kumimoji="1" lang="en-US" altLang="zh-CN" sz="1100" dirty="0"/>
              <a:t>() </a:t>
            </a:r>
            <a:r>
              <a:rPr kumimoji="1" lang="zh-CN" altLang="en-US" sz="1100" dirty="0"/>
              <a:t>调用结束后，这个函数会被调用。事实上，当 </a:t>
            </a:r>
            <a:r>
              <a:rPr kumimoji="1" lang="en-US" altLang="zh-CN" sz="1100" dirty="0"/>
              <a:t>State </a:t>
            </a:r>
            <a:r>
              <a:rPr kumimoji="1" lang="zh-CN" altLang="en-US" sz="1100" dirty="0"/>
              <a:t>对象的依赖关系发生变化时，这个函数总会被 </a:t>
            </a:r>
            <a:r>
              <a:rPr kumimoji="1" lang="en-US" altLang="zh-CN" sz="1100" dirty="0"/>
              <a:t>Framework </a:t>
            </a:r>
            <a:r>
              <a:rPr kumimoji="1" lang="zh-CN" altLang="en-US" sz="1100" dirty="0"/>
              <a:t>调用</a:t>
            </a:r>
            <a:r>
              <a:rPr kumimoji="1" lang="zh-CN" altLang="en-US" sz="1100" dirty="0" smtClean="0"/>
              <a:t>。</a:t>
            </a:r>
          </a:p>
          <a:p>
            <a:r>
              <a:rPr kumimoji="1" lang="en-US" altLang="zh-CN" sz="1100" dirty="0" smtClean="0"/>
              <a:t>build</a:t>
            </a:r>
            <a:r>
              <a:rPr kumimoji="1" lang="en-US" altLang="zh-CN" sz="1100" dirty="0"/>
              <a:t>()</a:t>
            </a:r>
            <a:r>
              <a:rPr kumimoji="1" lang="zh-CN" altLang="en-US" sz="1100" dirty="0"/>
              <a:t>经过以上步骤，系统认为一个 </a:t>
            </a:r>
            <a:r>
              <a:rPr kumimoji="1" lang="en-US" altLang="zh-CN" sz="1100" dirty="0"/>
              <a:t>State </a:t>
            </a:r>
            <a:r>
              <a:rPr kumimoji="1" lang="zh-CN" altLang="en-US" sz="1100" dirty="0"/>
              <a:t>已经准备好了，就会调用 </a:t>
            </a:r>
            <a:r>
              <a:rPr kumimoji="1" lang="en-US" altLang="zh-CN" sz="1100" dirty="0"/>
              <a:t>build() </a:t>
            </a:r>
            <a:r>
              <a:rPr kumimoji="1" lang="zh-CN" altLang="en-US" sz="1100" dirty="0"/>
              <a:t>来构建视图。我们需要在这个函数中，返回一个 </a:t>
            </a:r>
            <a:r>
              <a:rPr kumimoji="1" lang="en-US" altLang="zh-CN" sz="1100" dirty="0"/>
              <a:t>Widget</a:t>
            </a:r>
            <a:r>
              <a:rPr kumimoji="1" lang="zh-CN" altLang="en-US" sz="1100" dirty="0" smtClean="0"/>
              <a:t>。</a:t>
            </a:r>
          </a:p>
          <a:p>
            <a:r>
              <a:rPr kumimoji="1" lang="en-US" altLang="zh-CN" sz="1100" dirty="0" smtClean="0"/>
              <a:t>deactivate</a:t>
            </a:r>
            <a:r>
              <a:rPr kumimoji="1" lang="en-US" altLang="zh-CN" sz="1100" dirty="0"/>
              <a:t>()</a:t>
            </a:r>
            <a:r>
              <a:rPr kumimoji="1" lang="zh-CN" altLang="en-US" sz="1100" dirty="0"/>
              <a:t>当 </a:t>
            </a:r>
            <a:r>
              <a:rPr kumimoji="1" lang="en-US" altLang="zh-CN" sz="1100" dirty="0"/>
              <a:t>State </a:t>
            </a:r>
            <a:r>
              <a:rPr kumimoji="1" lang="zh-CN" altLang="en-US" sz="1100" dirty="0"/>
              <a:t>被暂时从视图树中移除时，会调用这个函数。页面切换时，也会调用它，因为此时 </a:t>
            </a:r>
            <a:r>
              <a:rPr kumimoji="1" lang="en-US" altLang="zh-CN" sz="1100" dirty="0"/>
              <a:t>State </a:t>
            </a:r>
            <a:r>
              <a:rPr kumimoji="1" lang="zh-CN" altLang="en-US" sz="1100" dirty="0"/>
              <a:t>在视图树中的位置发生了变化，需要先暂时移除后添加。⚠️注意，重写的时候必须要调用 </a:t>
            </a:r>
            <a:r>
              <a:rPr kumimoji="1" lang="en-US" altLang="zh-CN" sz="1100" dirty="0" err="1"/>
              <a:t>super.deactivate</a:t>
            </a:r>
            <a:r>
              <a:rPr kumimoji="1" lang="en-US" altLang="zh-CN" sz="1100" dirty="0"/>
              <a:t>()</a:t>
            </a:r>
            <a:r>
              <a:rPr kumimoji="1" lang="zh-CN" altLang="en-US" sz="1100" dirty="0" smtClean="0"/>
              <a:t>。</a:t>
            </a:r>
          </a:p>
          <a:p>
            <a:r>
              <a:rPr kumimoji="1" lang="en-US" altLang="zh-CN" sz="1100" dirty="0" smtClean="0"/>
              <a:t>dispose</a:t>
            </a:r>
            <a:r>
              <a:rPr kumimoji="1" lang="en-US" altLang="zh-CN" sz="1100" dirty="0"/>
              <a:t>()</a:t>
            </a:r>
            <a:r>
              <a:rPr kumimoji="1" lang="zh-CN" altLang="en-US" sz="1100" dirty="0"/>
              <a:t>当 </a:t>
            </a:r>
            <a:r>
              <a:rPr kumimoji="1" lang="en-US" altLang="zh-CN" sz="1100" dirty="0"/>
              <a:t>State </a:t>
            </a:r>
            <a:r>
              <a:rPr kumimoji="1" lang="zh-CN" altLang="en-US" sz="1100" dirty="0"/>
              <a:t>被永久的从视图树中移除，</a:t>
            </a:r>
            <a:r>
              <a:rPr kumimoji="1" lang="en-US" altLang="zh-CN" sz="1100" dirty="0"/>
              <a:t>Framework </a:t>
            </a:r>
            <a:r>
              <a:rPr kumimoji="1" lang="zh-CN" altLang="en-US" sz="1100" dirty="0"/>
              <a:t>会调用该函数。在销毁前触发，我们可以在这里进行最终的资源释放。在调用这个函数之前，总会先调用 </a:t>
            </a:r>
            <a:r>
              <a:rPr kumimoji="1" lang="en-US" altLang="zh-CN" sz="1100" dirty="0"/>
              <a:t>deactivate()</a:t>
            </a:r>
            <a:r>
              <a:rPr kumimoji="1" lang="zh-CN" altLang="en-US" sz="1100" dirty="0"/>
              <a:t>。⚠️注意，重写的时候必须要调用 </a:t>
            </a:r>
            <a:r>
              <a:rPr kumimoji="1" lang="en-US" altLang="zh-CN" sz="1100" dirty="0" err="1"/>
              <a:t>super.dispose</a:t>
            </a:r>
            <a:r>
              <a:rPr kumimoji="1" lang="en-US" altLang="zh-CN" sz="1100" dirty="0"/>
              <a:t>()</a:t>
            </a:r>
            <a:r>
              <a:rPr kumimoji="1" lang="zh-CN" altLang="en-US" sz="1100" dirty="0" smtClean="0"/>
              <a:t>。</a:t>
            </a:r>
          </a:p>
          <a:p>
            <a:r>
              <a:rPr kumimoji="1" lang="en-US" altLang="zh-CN" sz="1100" dirty="0" err="1" smtClean="0"/>
              <a:t>didUpdateWidget</a:t>
            </a:r>
            <a:r>
              <a:rPr kumimoji="1" lang="en-US" altLang="zh-CN" sz="1100" dirty="0"/>
              <a:t>(covariant T </a:t>
            </a:r>
            <a:r>
              <a:rPr kumimoji="1" lang="en-US" altLang="zh-CN" sz="1100" dirty="0" err="1"/>
              <a:t>oldWidget</a:t>
            </a:r>
            <a:r>
              <a:rPr kumimoji="1" lang="en-US" altLang="zh-CN" sz="1100" dirty="0"/>
              <a:t>)</a:t>
            </a:r>
            <a:r>
              <a:rPr kumimoji="1" lang="zh-CN" altLang="en-US" sz="1100" dirty="0"/>
              <a:t>当 </a:t>
            </a:r>
            <a:r>
              <a:rPr kumimoji="1" lang="en-US" altLang="zh-CN" sz="1100" dirty="0"/>
              <a:t>widget </a:t>
            </a:r>
            <a:r>
              <a:rPr kumimoji="1" lang="zh-CN" altLang="en-US" sz="1100" dirty="0"/>
              <a:t>的配置发生变化时，会调用这个函数。比如，</a:t>
            </a:r>
            <a:r>
              <a:rPr kumimoji="1" lang="en-US" altLang="zh-CN" sz="1100" dirty="0"/>
              <a:t>Hot-reload </a:t>
            </a:r>
            <a:r>
              <a:rPr kumimoji="1" lang="zh-CN" altLang="en-US" sz="1100" dirty="0"/>
              <a:t>的时候就会调用这个函数。这个函数调用后，会调用 </a:t>
            </a:r>
            <a:r>
              <a:rPr kumimoji="1" lang="en-US" altLang="zh-CN" sz="1100" dirty="0"/>
              <a:t>build()</a:t>
            </a:r>
            <a:r>
              <a:rPr kumimoji="1" lang="zh-CN" altLang="en-US" sz="1100" dirty="0" smtClean="0"/>
              <a:t>。</a:t>
            </a:r>
          </a:p>
          <a:p>
            <a:r>
              <a:rPr kumimoji="1" lang="en-US" altLang="zh-CN" sz="1100" dirty="0" err="1" smtClean="0"/>
              <a:t>setState</a:t>
            </a:r>
            <a:r>
              <a:rPr kumimoji="1" lang="en-US" altLang="zh-CN" sz="1100" dirty="0"/>
              <a:t>()</a:t>
            </a:r>
            <a:r>
              <a:rPr kumimoji="1" lang="zh-CN" altLang="en-US" sz="1100" dirty="0"/>
              <a:t>当我需要更新 </a:t>
            </a:r>
            <a:r>
              <a:rPr kumimoji="1" lang="en-US" altLang="zh-CN" sz="1100" dirty="0"/>
              <a:t>State </a:t>
            </a:r>
            <a:r>
              <a:rPr kumimoji="1" lang="zh-CN" altLang="en-US" sz="1100" dirty="0"/>
              <a:t>的视图时，需要手动调用这个函数，它会触发 </a:t>
            </a:r>
            <a:r>
              <a:rPr kumimoji="1" lang="en-US" altLang="zh-CN" sz="1100" dirty="0"/>
              <a:t>build() </a:t>
            </a:r>
            <a:r>
              <a:rPr kumimoji="1" lang="zh-CN" altLang="en-US" sz="1100" dirty="0"/>
              <a:t>。</a:t>
            </a:r>
            <a:endParaRPr kumimoji="1" lang="zh-CN" altLang="en-US" sz="1100" dirty="0"/>
          </a:p>
        </p:txBody>
      </p:sp>
      <p:pic>
        <p:nvPicPr>
          <p:cNvPr id="7" name="图片 6" descr="2751425-ae1b771bf9841dc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899" y="872172"/>
            <a:ext cx="7112101" cy="5591641"/>
          </a:xfrm>
          <a:prstGeom prst="rect">
            <a:avLst/>
          </a:prstGeom>
        </p:spPr>
      </p:pic>
      <p:sp>
        <p:nvSpPr>
          <p:cNvPr id="6" name="文本框 5"/>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生命周期</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791" y="1222454"/>
            <a:ext cx="6096000" cy="2511552"/>
          </a:xfrm>
          <a:prstGeom prst="rect">
            <a:avLst/>
          </a:prstGeom>
        </p:spPr>
      </p:pic>
      <p:pic>
        <p:nvPicPr>
          <p:cNvPr id="3" name="图片 2" descr="6218810-a18192316e573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680" y="3463726"/>
            <a:ext cx="5265724" cy="2881136"/>
          </a:xfrm>
          <a:prstGeom prst="rect">
            <a:avLst/>
          </a:prstGeom>
        </p:spPr>
      </p:pic>
      <p:sp>
        <p:nvSpPr>
          <p:cNvPr id="4" name="文本框 3"/>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渲染对比</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69437" y="1485183"/>
            <a:ext cx="9058884" cy="4608291"/>
          </a:xfrm>
          <a:prstGeom prst="rect">
            <a:avLst/>
          </a:prstGeom>
        </p:spPr>
      </p:pic>
      <p:sp>
        <p:nvSpPr>
          <p:cNvPr id="3" name="文本框 2"/>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a:t>
            </a:r>
            <a:r>
              <a:rPr kumimoji="1" lang="en-US" altLang="zh-CN" dirty="0" smtClean="0"/>
              <a:t>Widget</a:t>
            </a:r>
            <a:endParaRPr kumimoji="1" lang="zh-CN" altLang="en-US" dirty="0"/>
          </a:p>
        </p:txBody>
      </p:sp>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48542" y="933570"/>
            <a:ext cx="8199650" cy="3202021"/>
          </a:xfrm>
          <a:prstGeom prst="rect">
            <a:avLst/>
          </a:prstGeom>
        </p:spPr>
      </p:pic>
      <p:sp>
        <p:nvSpPr>
          <p:cNvPr id="3" name="文本框 2"/>
          <p:cNvSpPr txBox="1"/>
          <p:nvPr/>
        </p:nvSpPr>
        <p:spPr>
          <a:xfrm>
            <a:off x="1323015" y="4309631"/>
            <a:ext cx="9088839" cy="1754327"/>
          </a:xfrm>
          <a:prstGeom prst="rect">
            <a:avLst/>
          </a:prstGeom>
          <a:noFill/>
        </p:spPr>
        <p:txBody>
          <a:bodyPr wrap="square" rtlCol="0">
            <a:spAutoFit/>
          </a:bodyPr>
          <a:lstStyle/>
          <a:p>
            <a:pPr marL="171450" indent="-171450">
              <a:buFont typeface="Arial"/>
              <a:buChar char="•"/>
            </a:pPr>
            <a:r>
              <a:rPr lang="zh-CN" altLang="en-US" sz="1200" dirty="0"/>
              <a:t>有些</a:t>
            </a:r>
            <a:r>
              <a:rPr lang="en-US" altLang="zh-CN" sz="1200" dirty="0"/>
              <a:t>widgets</a:t>
            </a:r>
            <a:r>
              <a:rPr lang="zh-CN" altLang="en-US" sz="1200" dirty="0"/>
              <a:t>是有状态的</a:t>
            </a:r>
            <a:r>
              <a:rPr lang="en-US" altLang="zh-CN" sz="1200" dirty="0"/>
              <a:t>, </a:t>
            </a:r>
            <a:r>
              <a:rPr lang="zh-CN" altLang="en-US" sz="1200" dirty="0"/>
              <a:t>有些是无状态的</a:t>
            </a:r>
            <a:r>
              <a:rPr lang="en-US" altLang="zh-CN" sz="1200" dirty="0"/>
              <a:t>，</a:t>
            </a:r>
            <a:r>
              <a:rPr lang="zh-CN" altLang="en-US" sz="1200" dirty="0"/>
              <a:t>如果用户与</a:t>
            </a:r>
            <a:r>
              <a:rPr lang="en-US" altLang="zh-CN" sz="1200" dirty="0"/>
              <a:t>widget</a:t>
            </a:r>
            <a:r>
              <a:rPr lang="zh-CN" altLang="en-US" sz="1200" dirty="0"/>
              <a:t>交互，</a:t>
            </a:r>
            <a:r>
              <a:rPr lang="en-US" altLang="zh-CN" sz="1200" dirty="0"/>
              <a:t>widget</a:t>
            </a:r>
            <a:r>
              <a:rPr lang="zh-CN" altLang="en-US" sz="1200" dirty="0"/>
              <a:t>会发生变化，那么它就是有状态</a:t>
            </a:r>
            <a:r>
              <a:rPr lang="zh-CN" altLang="en-US" sz="1200" dirty="0" smtClean="0"/>
              <a:t>的</a:t>
            </a:r>
            <a:r>
              <a:rPr lang="zh-CN" altLang="zh-CN" sz="1200" dirty="0" smtClean="0"/>
              <a:t>。</a:t>
            </a:r>
            <a:endParaRPr lang="zh-CN" altLang="en-US" sz="1200" dirty="0" smtClean="0"/>
          </a:p>
          <a:p>
            <a:pPr marL="171450" indent="-171450">
              <a:buFont typeface="Arial"/>
              <a:buChar char="•"/>
            </a:pPr>
            <a:r>
              <a:rPr lang="en-US" altLang="zh-CN" sz="1200" dirty="0"/>
              <a:t>widget</a:t>
            </a:r>
            <a:r>
              <a:rPr lang="zh-CN" altLang="en-US" sz="1200" dirty="0"/>
              <a:t>的状态（</a:t>
            </a:r>
            <a:r>
              <a:rPr lang="en-US" altLang="zh-CN" sz="1200" dirty="0"/>
              <a:t>state</a:t>
            </a:r>
            <a:r>
              <a:rPr lang="zh-CN" altLang="en-US" sz="1200" dirty="0"/>
              <a:t>）是一些可以更改的值</a:t>
            </a:r>
            <a:r>
              <a:rPr lang="en-US" altLang="zh-CN" sz="1200" dirty="0"/>
              <a:t>, </a:t>
            </a:r>
            <a:r>
              <a:rPr lang="zh-CN" altLang="en-US" sz="1200" dirty="0"/>
              <a:t>如一个</a:t>
            </a:r>
            <a:r>
              <a:rPr lang="en-US" altLang="zh-CN" sz="1200" dirty="0"/>
              <a:t>slider</a:t>
            </a:r>
            <a:r>
              <a:rPr lang="zh-CN" altLang="en-US" sz="1200" dirty="0"/>
              <a:t>滑动条的当前值或</a:t>
            </a:r>
            <a:r>
              <a:rPr lang="en-US" altLang="zh-CN" sz="1200" dirty="0"/>
              <a:t>checkbox</a:t>
            </a:r>
            <a:r>
              <a:rPr lang="zh-CN" altLang="en-US" sz="1200" dirty="0"/>
              <a:t>是否被选中</a:t>
            </a:r>
            <a:r>
              <a:rPr lang="en-US" altLang="zh-CN" sz="1200" dirty="0"/>
              <a:t>.</a:t>
            </a:r>
          </a:p>
          <a:p>
            <a:pPr marL="171450" indent="-171450">
              <a:buFont typeface="Arial"/>
              <a:buChar char="•"/>
            </a:pPr>
            <a:r>
              <a:rPr lang="en-US" altLang="zh-CN" sz="1200" dirty="0"/>
              <a:t>widget</a:t>
            </a:r>
            <a:r>
              <a:rPr lang="zh-CN" altLang="en-US" sz="1200" dirty="0"/>
              <a:t>的状态保存在一个</a:t>
            </a:r>
            <a:r>
              <a:rPr lang="en-US" altLang="zh-CN" sz="1200" dirty="0"/>
              <a:t>State</a:t>
            </a:r>
            <a:r>
              <a:rPr lang="zh-CN" altLang="en-US" sz="1200" dirty="0"/>
              <a:t>对象中</a:t>
            </a:r>
            <a:r>
              <a:rPr lang="en-US" altLang="zh-CN" sz="1200" dirty="0"/>
              <a:t>, </a:t>
            </a:r>
            <a:r>
              <a:rPr lang="zh-CN" altLang="en-US" sz="1200" dirty="0"/>
              <a:t>它和</a:t>
            </a:r>
            <a:r>
              <a:rPr lang="en-US" altLang="zh-CN" sz="1200" dirty="0"/>
              <a:t>widget</a:t>
            </a:r>
            <a:r>
              <a:rPr lang="zh-CN" altLang="en-US" sz="1200" dirty="0"/>
              <a:t>的布局显示分离。</a:t>
            </a:r>
          </a:p>
          <a:p>
            <a:pPr marL="171450" indent="-171450">
              <a:buFont typeface="Arial"/>
              <a:buChar char="•"/>
            </a:pPr>
            <a:r>
              <a:rPr lang="zh-TW" altLang="en-US" sz="1200" dirty="0"/>
              <a:t>当</a:t>
            </a:r>
            <a:r>
              <a:rPr lang="en-US" altLang="zh-TW" sz="1200" dirty="0"/>
              <a:t>widget</a:t>
            </a:r>
            <a:r>
              <a:rPr lang="zh-TW" altLang="en-US" sz="1200" dirty="0"/>
              <a:t>状态改变时</a:t>
            </a:r>
            <a:r>
              <a:rPr lang="en-US" altLang="zh-TW" sz="1200" dirty="0"/>
              <a:t>, State </a:t>
            </a:r>
            <a:r>
              <a:rPr lang="zh-TW" altLang="en-US" sz="1200" dirty="0"/>
              <a:t>对象调用</a:t>
            </a:r>
            <a:r>
              <a:rPr lang="en-US" altLang="zh-TW" sz="1200" dirty="0" err="1"/>
              <a:t>setState</a:t>
            </a:r>
            <a:r>
              <a:rPr lang="en-US" altLang="zh-TW" sz="1200" dirty="0"/>
              <a:t>(), </a:t>
            </a:r>
            <a:r>
              <a:rPr lang="zh-TW" altLang="en-US" sz="1200" dirty="0"/>
              <a:t>告诉框架去重绘</a:t>
            </a:r>
            <a:r>
              <a:rPr lang="en-US" altLang="zh-TW" sz="1200" dirty="0"/>
              <a:t>widget</a:t>
            </a:r>
            <a:r>
              <a:rPr lang="en-US" altLang="zh-TW" sz="1200" dirty="0" smtClean="0"/>
              <a:t>.</a:t>
            </a:r>
            <a:endParaRPr lang="zh-CN" altLang="en-US" sz="1200" dirty="0" smtClean="0">
              <a:latin typeface="+mn-ea"/>
              <a:ea typeface="+mn-ea"/>
            </a:endParaRPr>
          </a:p>
          <a:p>
            <a:pPr marL="171450" indent="-171450">
              <a:buFont typeface="Arial"/>
              <a:buChar char="•"/>
            </a:pPr>
            <a:r>
              <a:rPr lang="zh-CN" altLang="en-US" sz="1200" dirty="0" smtClean="0">
                <a:latin typeface="+mn-ea"/>
                <a:ea typeface="+mn-ea"/>
              </a:rPr>
              <a:t>在</a:t>
            </a:r>
            <a:r>
              <a:rPr lang="en-US" altLang="zh-CN" sz="1200" dirty="0" smtClean="0">
                <a:latin typeface="+mn-ea"/>
                <a:ea typeface="+mn-ea"/>
              </a:rPr>
              <a:t>Flutter</a:t>
            </a:r>
            <a:r>
              <a:rPr lang="zh-CN" altLang="en-US" sz="1200" dirty="0" smtClean="0">
                <a:latin typeface="+mn-ea"/>
                <a:ea typeface="+mn-ea"/>
              </a:rPr>
              <a:t>中</a:t>
            </a:r>
            <a:r>
              <a:rPr lang="zh-CN" altLang="en-US" sz="1200" dirty="0">
                <a:latin typeface="+mn-ea"/>
                <a:ea typeface="+mn-ea"/>
              </a:rPr>
              <a:t>，所有功能都可以通过组合多个</a:t>
            </a:r>
            <a:r>
              <a:rPr lang="en-US" altLang="zh-CN" sz="1200" dirty="0">
                <a:latin typeface="+mn-ea"/>
                <a:ea typeface="+mn-ea"/>
              </a:rPr>
              <a:t>Widget</a:t>
            </a:r>
            <a:r>
              <a:rPr lang="zh-CN" altLang="en-US" sz="1200" dirty="0">
                <a:latin typeface="+mn-ea"/>
                <a:ea typeface="+mn-ea"/>
              </a:rPr>
              <a:t>来实现，包括对齐方式、按行排列、按列排列、网格排列甚至事件处理等等</a:t>
            </a:r>
            <a:r>
              <a:rPr lang="zh-CN" altLang="en-US" sz="1200" dirty="0" smtClean="0">
                <a:latin typeface="+mn-ea"/>
                <a:ea typeface="+mn-ea"/>
              </a:rPr>
              <a:t>。</a:t>
            </a:r>
            <a:endParaRPr lang="en-US" altLang="zh-CN" sz="1200" dirty="0" smtClean="0">
              <a:latin typeface="+mn-ea"/>
              <a:ea typeface="+mn-ea"/>
            </a:endParaRPr>
          </a:p>
          <a:p>
            <a:pPr marL="171450" indent="-171450">
              <a:buFont typeface="Arial"/>
              <a:buChar char="•"/>
            </a:pPr>
            <a:r>
              <a:rPr lang="en-US" altLang="zh-CN" sz="1200" dirty="0" smtClean="0">
                <a:latin typeface="+mn-ea"/>
                <a:ea typeface="+mn-ea"/>
              </a:rPr>
              <a:t>Flutter</a:t>
            </a:r>
            <a:r>
              <a:rPr lang="zh-CN" altLang="en-US" sz="1200" dirty="0" smtClean="0">
                <a:latin typeface="+mn-ea"/>
                <a:ea typeface="+mn-ea"/>
              </a:rPr>
              <a:t>控件主要分为两大类</a:t>
            </a:r>
            <a:r>
              <a:rPr lang="zh-CN" altLang="en-US" sz="1200" dirty="0">
                <a:latin typeface="+mn-ea"/>
                <a:ea typeface="+mn-ea"/>
              </a:rPr>
              <a:t>，</a:t>
            </a:r>
            <a:r>
              <a:rPr lang="en-US" altLang="zh-CN" sz="1200" dirty="0" err="1" smtClean="0">
                <a:latin typeface="+mn-ea"/>
                <a:ea typeface="+mn-ea"/>
              </a:rPr>
              <a:t>StatelessWidget</a:t>
            </a:r>
            <a:r>
              <a:rPr lang="zh-CN" altLang="en-US" sz="1200" dirty="0">
                <a:latin typeface="+mn-ea"/>
                <a:ea typeface="+mn-ea"/>
              </a:rPr>
              <a:t>和</a:t>
            </a:r>
            <a:r>
              <a:rPr lang="en-US" altLang="zh-CN" sz="1200" dirty="0" err="1">
                <a:latin typeface="+mn-ea"/>
                <a:ea typeface="+mn-ea"/>
              </a:rPr>
              <a:t>StatefulWidget</a:t>
            </a:r>
            <a:r>
              <a:rPr lang="zh-CN" altLang="en-US" sz="1200" dirty="0">
                <a:latin typeface="+mn-ea"/>
                <a:ea typeface="+mn-ea"/>
              </a:rPr>
              <a:t>，</a:t>
            </a:r>
            <a:r>
              <a:rPr lang="en-US" altLang="zh-CN" sz="1200" dirty="0" err="1">
                <a:latin typeface="+mn-ea"/>
                <a:ea typeface="+mn-ea"/>
              </a:rPr>
              <a:t>StatelessWidget</a:t>
            </a:r>
            <a:r>
              <a:rPr lang="zh-CN" altLang="en-US" sz="1200" dirty="0">
                <a:latin typeface="+mn-ea"/>
                <a:ea typeface="+mn-ea"/>
              </a:rPr>
              <a:t>用来展示静态的文本或者图片，如果控件需要根据外部数据或者用户操作来改变的话，就需要使用</a:t>
            </a:r>
            <a:r>
              <a:rPr lang="en-US" altLang="zh-CN" sz="1200" dirty="0" err="1">
                <a:latin typeface="+mn-ea"/>
                <a:ea typeface="+mn-ea"/>
              </a:rPr>
              <a:t>StatefulWidget</a:t>
            </a:r>
            <a:r>
              <a:rPr lang="zh-CN" altLang="en-US" sz="1200" dirty="0" smtClean="0">
                <a:latin typeface="+mn-ea"/>
                <a:ea typeface="+mn-ea"/>
              </a:rPr>
              <a:t>。</a:t>
            </a:r>
            <a:endParaRPr lang="en-US" altLang="zh-CN" sz="1200" dirty="0" smtClean="0">
              <a:latin typeface="+mn-ea"/>
              <a:ea typeface="+mn-ea"/>
            </a:endParaRPr>
          </a:p>
          <a:p>
            <a:pPr marL="171450" indent="-171450">
              <a:buFont typeface="Arial"/>
              <a:buChar char="•"/>
            </a:pPr>
            <a:r>
              <a:rPr lang="en-US" altLang="zh-CN" sz="1200" dirty="0" smtClean="0">
                <a:latin typeface="+mn-ea"/>
                <a:ea typeface="+mn-ea"/>
              </a:rPr>
              <a:t>State</a:t>
            </a:r>
            <a:r>
              <a:rPr lang="zh-CN" altLang="en-US" sz="1200" dirty="0">
                <a:latin typeface="+mn-ea"/>
                <a:ea typeface="+mn-ea"/>
              </a:rPr>
              <a:t>的概念也是来源于</a:t>
            </a:r>
            <a:r>
              <a:rPr lang="en-US" altLang="zh-CN" sz="1200" dirty="0">
                <a:latin typeface="+mn-ea"/>
                <a:ea typeface="+mn-ea"/>
              </a:rPr>
              <a:t>Facebook</a:t>
            </a:r>
            <a:r>
              <a:rPr lang="zh-CN" altLang="en-US" sz="1200" dirty="0">
                <a:latin typeface="+mn-ea"/>
                <a:ea typeface="+mn-ea"/>
              </a:rPr>
              <a:t>的流行</a:t>
            </a:r>
            <a:r>
              <a:rPr lang="en-US" altLang="zh-CN" sz="1200" dirty="0" smtClean="0">
                <a:latin typeface="+mn-ea"/>
                <a:ea typeface="+mn-ea"/>
              </a:rPr>
              <a:t>Web</a:t>
            </a:r>
            <a:r>
              <a:rPr lang="zh-CN" altLang="en-US" sz="1200" dirty="0" smtClean="0">
                <a:latin typeface="+mn-ea"/>
                <a:ea typeface="+mn-ea"/>
              </a:rPr>
              <a:t>框架</a:t>
            </a:r>
            <a:r>
              <a:rPr lang="en-US" altLang="zh-CN" sz="1200" dirty="0" smtClean="0">
                <a:latin typeface="+mn-ea"/>
                <a:ea typeface="+mn-ea"/>
              </a:rPr>
              <a:t>React</a:t>
            </a:r>
            <a:r>
              <a:rPr lang="zh-CN" altLang="en-US" sz="1200" dirty="0" smtClean="0">
                <a:latin typeface="+mn-ea"/>
                <a:ea typeface="+mn-ea"/>
              </a:rPr>
              <a:t>，</a:t>
            </a:r>
            <a:r>
              <a:rPr lang="en-US" altLang="zh-CN" sz="1200" dirty="0" smtClean="0">
                <a:latin typeface="+mn-ea"/>
                <a:ea typeface="+mn-ea"/>
              </a:rPr>
              <a:t>React</a:t>
            </a:r>
            <a:r>
              <a:rPr lang="zh-CN" altLang="en-US" sz="1200" dirty="0" smtClean="0">
                <a:latin typeface="+mn-ea"/>
                <a:ea typeface="+mn-ea"/>
              </a:rPr>
              <a:t>风格的框架中使用控件树和各自的状态来构建界面，当某个空间的状态发生变化时由框架负责对比前后状态差异并且采取最小代价来更新渲染接口。</a:t>
            </a:r>
            <a:endParaRPr kumimoji="1" lang="zh-CN" altLang="en-US" sz="1200" dirty="0">
              <a:latin typeface="+mn-ea"/>
              <a:ea typeface="+mn-ea"/>
            </a:endParaRPr>
          </a:p>
        </p:txBody>
      </p:sp>
      <p:sp>
        <p:nvSpPr>
          <p:cNvPr id="4" name="文本框 3"/>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a:t>
            </a:r>
            <a:r>
              <a:rPr kumimoji="1" lang="en-US" altLang="zh-CN" dirty="0" smtClean="0"/>
              <a:t>Widget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1097" y="1829914"/>
            <a:ext cx="9223457" cy="3284941"/>
          </a:xfrm>
          <a:prstGeom prst="rect">
            <a:avLst/>
          </a:prstGeom>
        </p:spPr>
      </p:pic>
      <p:sp>
        <p:nvSpPr>
          <p:cNvPr id="3" name="文本框 2"/>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代码对比</a:t>
            </a:r>
            <a:endParaRPr kumimoji="1" lang="zh-CN" altLang="en-US" dirty="0"/>
          </a:p>
        </p:txBody>
      </p:sp>
    </p:spTree>
    <p:extLst>
      <p:ext uri="{BB962C8B-B14F-4D97-AF65-F5344CB8AC3E}">
        <p14:creationId xmlns:p14="http://schemas.microsoft.com/office/powerpoint/2010/main" val="800534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3042" y="1286090"/>
            <a:ext cx="4171886" cy="4247317"/>
          </a:xfrm>
          <a:prstGeom prst="rect">
            <a:avLst/>
          </a:prstGeom>
          <a:noFill/>
        </p:spPr>
        <p:txBody>
          <a:bodyPr wrap="square" rtlCol="0">
            <a:spAutoFit/>
          </a:bodyPr>
          <a:lstStyle/>
          <a:p>
            <a:r>
              <a:rPr kumimoji="1" lang="en-US" altLang="zh-CN" sz="1000" dirty="0"/>
              <a:t>void draw(</a:t>
            </a:r>
            <a:r>
              <a:rPr kumimoji="1" lang="en-US" altLang="zh-CN" sz="1000" dirty="0" err="1"/>
              <a:t>SkCanvas</a:t>
            </a:r>
            <a:r>
              <a:rPr kumimoji="1" lang="en-US" altLang="zh-CN" sz="1000" dirty="0"/>
              <a:t>* canvas) {</a:t>
            </a:r>
          </a:p>
          <a:p>
            <a:r>
              <a:rPr kumimoji="1" lang="en-US" altLang="zh-CN" sz="1000" dirty="0"/>
              <a:t>    canvas-&gt;</a:t>
            </a:r>
            <a:r>
              <a:rPr kumimoji="1" lang="en-US" altLang="zh-CN" sz="1000" dirty="0" err="1"/>
              <a:t>drawColor</a:t>
            </a:r>
            <a:r>
              <a:rPr kumimoji="1" lang="en-US" altLang="zh-CN" sz="1000" dirty="0"/>
              <a:t>(</a:t>
            </a:r>
            <a:r>
              <a:rPr kumimoji="1" lang="en-US" altLang="zh-CN" sz="1000" dirty="0" err="1"/>
              <a:t>SK_ColorWHITE</a:t>
            </a:r>
            <a:r>
              <a:rPr kumimoji="1" lang="en-US" altLang="zh-CN" sz="1000" dirty="0"/>
              <a:t>);</a:t>
            </a:r>
          </a:p>
          <a:p>
            <a:endParaRPr kumimoji="1" lang="en-US" altLang="zh-CN" sz="1000" dirty="0"/>
          </a:p>
          <a:p>
            <a:r>
              <a:rPr kumimoji="1" lang="en-US" altLang="zh-CN" sz="1000" dirty="0"/>
              <a:t>    </a:t>
            </a:r>
            <a:r>
              <a:rPr kumimoji="1" lang="en-US" altLang="zh-CN" sz="1000" dirty="0" err="1"/>
              <a:t>SkPaint</a:t>
            </a:r>
            <a:r>
              <a:rPr kumimoji="1" lang="en-US" altLang="zh-CN" sz="1000" dirty="0"/>
              <a:t> paint;</a:t>
            </a:r>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kFill_Style</a:t>
            </a:r>
            <a:r>
              <a:rPr kumimoji="1" lang="en-US" altLang="zh-CN" sz="1000" dirty="0"/>
              <a:t>);</a:t>
            </a:r>
          </a:p>
          <a:p>
            <a:r>
              <a:rPr kumimoji="1" lang="en-US" altLang="zh-CN" sz="1000" dirty="0"/>
              <a:t>    </a:t>
            </a:r>
            <a:r>
              <a:rPr kumimoji="1" lang="en-US" altLang="zh-CN" sz="1000" dirty="0" err="1"/>
              <a:t>paint.setAntiAlias</a:t>
            </a:r>
            <a:r>
              <a:rPr kumimoji="1" lang="en-US" altLang="zh-CN" sz="1000" dirty="0"/>
              <a:t>(true);</a:t>
            </a:r>
          </a:p>
          <a:p>
            <a:r>
              <a:rPr kumimoji="1" lang="en-US" altLang="zh-CN" sz="1000" dirty="0"/>
              <a:t>    </a:t>
            </a:r>
            <a:r>
              <a:rPr kumimoji="1" lang="en-US" altLang="zh-CN" sz="1000" dirty="0" err="1"/>
              <a:t>paint.setStrokeWidth</a:t>
            </a:r>
            <a:r>
              <a:rPr kumimoji="1" lang="en-US" altLang="zh-CN" sz="1000" dirty="0"/>
              <a:t>(4);</a:t>
            </a:r>
          </a:p>
          <a:p>
            <a:r>
              <a:rPr kumimoji="1" lang="en-US" altLang="zh-CN" sz="1000" dirty="0"/>
              <a:t>    </a:t>
            </a:r>
            <a:r>
              <a:rPr kumimoji="1" lang="en-US" altLang="zh-CN" sz="1000" dirty="0" err="1"/>
              <a:t>paint.setColor</a:t>
            </a:r>
            <a:r>
              <a:rPr kumimoji="1" lang="en-US" altLang="zh-CN" sz="1000" dirty="0"/>
              <a:t>(0xff4285F4);</a:t>
            </a:r>
          </a:p>
          <a:p>
            <a:r>
              <a:rPr kumimoji="1" lang="en-US" altLang="zh-CN" sz="1000" dirty="0"/>
              <a:t>    </a:t>
            </a:r>
          </a:p>
          <a:p>
            <a:r>
              <a:rPr kumimoji="1" lang="en-US" altLang="zh-CN" sz="1000" dirty="0"/>
              <a:t>    </a:t>
            </a:r>
            <a:r>
              <a:rPr kumimoji="1" lang="en-US" altLang="zh-CN" sz="1000" dirty="0" err="1"/>
              <a:t>SkRect</a:t>
            </a:r>
            <a:r>
              <a:rPr kumimoji="1" lang="en-US" altLang="zh-CN" sz="1000" dirty="0"/>
              <a:t> </a:t>
            </a:r>
            <a:r>
              <a:rPr kumimoji="1" lang="en-US" altLang="zh-CN" sz="1000" dirty="0" err="1"/>
              <a:t>rect</a:t>
            </a:r>
            <a:r>
              <a:rPr kumimoji="1" lang="en-US" altLang="zh-CN" sz="1000" dirty="0"/>
              <a:t> = </a:t>
            </a:r>
            <a:r>
              <a:rPr kumimoji="1" lang="en-US" altLang="zh-CN" sz="1000" dirty="0" err="1"/>
              <a:t>SkRect</a:t>
            </a:r>
            <a:r>
              <a:rPr kumimoji="1" lang="en-US" altLang="zh-CN" sz="1000" dirty="0"/>
              <a:t>::</a:t>
            </a:r>
            <a:r>
              <a:rPr kumimoji="1" lang="en-US" altLang="zh-CN" sz="1000" dirty="0" err="1"/>
              <a:t>MakeXYWH</a:t>
            </a:r>
            <a:r>
              <a:rPr kumimoji="1" lang="en-US" altLang="zh-CN" sz="1000" dirty="0"/>
              <a:t>(10, 10, 100, 160);</a:t>
            </a:r>
          </a:p>
          <a:p>
            <a:r>
              <a:rPr kumimoji="1" lang="en-US" altLang="zh-CN" sz="1000" dirty="0"/>
              <a:t>    canvas-&gt;</a:t>
            </a:r>
            <a:r>
              <a:rPr kumimoji="1" lang="en-US" altLang="zh-CN" sz="1000" dirty="0" err="1"/>
              <a:t>drawRect</a:t>
            </a:r>
            <a:r>
              <a:rPr kumimoji="1" lang="en-US" altLang="zh-CN" sz="1000" dirty="0"/>
              <a:t>(</a:t>
            </a:r>
            <a:r>
              <a:rPr kumimoji="1" lang="en-US" altLang="zh-CN" sz="1000" dirty="0" err="1"/>
              <a:t>rect</a:t>
            </a:r>
            <a:r>
              <a:rPr kumimoji="1" lang="en-US" altLang="zh-CN" sz="1000" dirty="0"/>
              <a:t>, paint);</a:t>
            </a:r>
          </a:p>
          <a:p>
            <a:endParaRPr kumimoji="1" lang="en-US" altLang="zh-CN" sz="1000" dirty="0"/>
          </a:p>
          <a:p>
            <a:r>
              <a:rPr kumimoji="1" lang="en-US" altLang="zh-CN" sz="1000" dirty="0"/>
              <a:t>    </a:t>
            </a:r>
            <a:r>
              <a:rPr kumimoji="1" lang="en-US" altLang="zh-CN" sz="1000" dirty="0" err="1"/>
              <a:t>SkRRect</a:t>
            </a:r>
            <a:r>
              <a:rPr kumimoji="1" lang="en-US" altLang="zh-CN" sz="1000" dirty="0"/>
              <a:t> oval;</a:t>
            </a:r>
          </a:p>
          <a:p>
            <a:r>
              <a:rPr kumimoji="1" lang="en-US" altLang="zh-CN" sz="1000" dirty="0"/>
              <a:t>    </a:t>
            </a:r>
            <a:r>
              <a:rPr kumimoji="1" lang="en-US" altLang="zh-CN" sz="1000" dirty="0" err="1"/>
              <a:t>oval.setOval</a:t>
            </a:r>
            <a:r>
              <a:rPr kumimoji="1" lang="en-US" altLang="zh-CN" sz="1000" dirty="0"/>
              <a:t>(</a:t>
            </a:r>
            <a:r>
              <a:rPr kumimoji="1" lang="en-US" altLang="zh-CN" sz="1000" dirty="0" err="1"/>
              <a:t>rect</a:t>
            </a:r>
            <a:r>
              <a:rPr kumimoji="1" lang="en-US" altLang="zh-CN" sz="1000" dirty="0"/>
              <a:t>);</a:t>
            </a:r>
          </a:p>
          <a:p>
            <a:r>
              <a:rPr kumimoji="1" lang="en-US" altLang="zh-CN" sz="1000" dirty="0"/>
              <a:t>    </a:t>
            </a:r>
            <a:r>
              <a:rPr kumimoji="1" lang="en-US" altLang="zh-CN" sz="1000" dirty="0" err="1"/>
              <a:t>oval.offset</a:t>
            </a:r>
            <a:r>
              <a:rPr kumimoji="1" lang="en-US" altLang="zh-CN" sz="1000" dirty="0"/>
              <a:t>(40, 80);</a:t>
            </a:r>
          </a:p>
          <a:p>
            <a:r>
              <a:rPr kumimoji="1" lang="en-US" altLang="zh-CN" sz="1000" dirty="0"/>
              <a:t>    </a:t>
            </a:r>
            <a:r>
              <a:rPr kumimoji="1" lang="en-US" altLang="zh-CN" sz="1000" dirty="0" err="1"/>
              <a:t>paint.setColor</a:t>
            </a:r>
            <a:r>
              <a:rPr kumimoji="1" lang="en-US" altLang="zh-CN" sz="1000" dirty="0"/>
              <a:t>(0xffDB4437);</a:t>
            </a:r>
          </a:p>
          <a:p>
            <a:r>
              <a:rPr kumimoji="1" lang="en-US" altLang="zh-CN" sz="1000" dirty="0"/>
              <a:t>    canvas-&gt;</a:t>
            </a:r>
            <a:r>
              <a:rPr kumimoji="1" lang="en-US" altLang="zh-CN" sz="1000" dirty="0" err="1"/>
              <a:t>drawRRect</a:t>
            </a:r>
            <a:r>
              <a:rPr kumimoji="1" lang="en-US" altLang="zh-CN" sz="1000" dirty="0"/>
              <a:t>(oval, paint);</a:t>
            </a:r>
          </a:p>
          <a:p>
            <a:endParaRPr kumimoji="1" lang="en-US" altLang="zh-CN" sz="1000" dirty="0"/>
          </a:p>
          <a:p>
            <a:r>
              <a:rPr kumimoji="1" lang="en-US" altLang="zh-CN" sz="1000" dirty="0"/>
              <a:t>    </a:t>
            </a:r>
            <a:r>
              <a:rPr kumimoji="1" lang="en-US" altLang="zh-CN" sz="1000" dirty="0" err="1"/>
              <a:t>paint.setColor</a:t>
            </a:r>
            <a:r>
              <a:rPr kumimoji="1" lang="en-US" altLang="zh-CN" sz="1000" dirty="0"/>
              <a:t>(0xff0F9D58);</a:t>
            </a:r>
          </a:p>
          <a:p>
            <a:r>
              <a:rPr kumimoji="1" lang="en-US" altLang="zh-CN" sz="1000" dirty="0"/>
              <a:t>    canvas-&gt;</a:t>
            </a:r>
            <a:r>
              <a:rPr kumimoji="1" lang="en-US" altLang="zh-CN" sz="1000" dirty="0" err="1"/>
              <a:t>drawCircle</a:t>
            </a:r>
            <a:r>
              <a:rPr kumimoji="1" lang="en-US" altLang="zh-CN" sz="1000" dirty="0"/>
              <a:t>(180, 50, 25, paint);</a:t>
            </a:r>
          </a:p>
          <a:p>
            <a:endParaRPr kumimoji="1" lang="en-US" altLang="zh-CN" sz="1000" dirty="0"/>
          </a:p>
          <a:p>
            <a:r>
              <a:rPr kumimoji="1" lang="en-US" altLang="zh-CN" sz="1000" dirty="0"/>
              <a:t>    </a:t>
            </a:r>
            <a:r>
              <a:rPr kumimoji="1" lang="en-US" altLang="zh-CN" sz="1000" dirty="0" err="1"/>
              <a:t>rect.offset</a:t>
            </a:r>
            <a:r>
              <a:rPr kumimoji="1" lang="en-US" altLang="zh-CN" sz="1000" dirty="0"/>
              <a:t>(80, 50);</a:t>
            </a:r>
          </a:p>
          <a:p>
            <a:r>
              <a:rPr kumimoji="1" lang="en-US" altLang="zh-CN" sz="1000" dirty="0"/>
              <a:t>    </a:t>
            </a:r>
            <a:r>
              <a:rPr kumimoji="1" lang="en-US" altLang="zh-CN" sz="1000" dirty="0" err="1"/>
              <a:t>paint.setColor</a:t>
            </a:r>
            <a:r>
              <a:rPr kumimoji="1" lang="en-US" altLang="zh-CN" sz="1000" dirty="0"/>
              <a:t>(0xffF4B400);</a:t>
            </a:r>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kStroke_Style</a:t>
            </a:r>
            <a:r>
              <a:rPr kumimoji="1" lang="en-US" altLang="zh-CN" sz="1000" dirty="0"/>
              <a:t>);</a:t>
            </a:r>
          </a:p>
          <a:p>
            <a:r>
              <a:rPr kumimoji="1" lang="en-US" altLang="zh-CN" sz="1000" dirty="0"/>
              <a:t>    canvas-&gt;</a:t>
            </a:r>
            <a:r>
              <a:rPr kumimoji="1" lang="en-US" altLang="zh-CN" sz="1000" dirty="0" err="1"/>
              <a:t>drawRoundRect</a:t>
            </a:r>
            <a:r>
              <a:rPr kumimoji="1" lang="en-US" altLang="zh-CN" sz="1000" dirty="0"/>
              <a:t>(</a:t>
            </a:r>
            <a:r>
              <a:rPr kumimoji="1" lang="en-US" altLang="zh-CN" sz="1000" dirty="0" err="1"/>
              <a:t>rect</a:t>
            </a:r>
            <a:r>
              <a:rPr kumimoji="1" lang="en-US" altLang="zh-CN" sz="1000" dirty="0"/>
              <a:t>, 10, 10, paint);</a:t>
            </a:r>
          </a:p>
          <a:p>
            <a:r>
              <a:rPr kumimoji="1" lang="en-US" altLang="zh-CN" sz="1000" dirty="0"/>
              <a:t>}</a:t>
            </a:r>
            <a:endParaRPr kumimoji="1" lang="zh-CN" altLang="en-US" sz="1000" dirty="0"/>
          </a:p>
        </p:txBody>
      </p:sp>
      <p:pic>
        <p:nvPicPr>
          <p:cNvPr id="3" name="图片 2"/>
          <p:cNvPicPr>
            <a:picLocks noChangeAspect="1"/>
          </p:cNvPicPr>
          <p:nvPr/>
        </p:nvPicPr>
        <p:blipFill>
          <a:blip r:embed="rId2"/>
          <a:stretch>
            <a:fillRect/>
          </a:stretch>
        </p:blipFill>
        <p:spPr>
          <a:xfrm>
            <a:off x="6125099" y="1341524"/>
            <a:ext cx="2832585" cy="3496074"/>
          </a:xfrm>
          <a:prstGeom prst="rect">
            <a:avLst/>
          </a:prstGeom>
        </p:spPr>
      </p:pic>
      <p:sp>
        <p:nvSpPr>
          <p:cNvPr id="4" name="文本框 3"/>
          <p:cNvSpPr txBox="1"/>
          <p:nvPr/>
        </p:nvSpPr>
        <p:spPr>
          <a:xfrm>
            <a:off x="417749" y="426145"/>
            <a:ext cx="136475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err="1" smtClean="0"/>
              <a:t>kia</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413" y="1085206"/>
            <a:ext cx="9300913" cy="738664"/>
          </a:xfrm>
          <a:prstGeom prst="rect">
            <a:avLst/>
          </a:prstGeom>
          <a:noFill/>
        </p:spPr>
        <p:txBody>
          <a:bodyPr wrap="square" rtlCol="0">
            <a:spAutoFit/>
          </a:bodyPr>
          <a:lstStyle/>
          <a:p>
            <a:r>
              <a:rPr lang="en-US" altLang="zh-CN" sz="1400" b="1" dirty="0"/>
              <a:t>Dart</a:t>
            </a:r>
            <a:r>
              <a:rPr lang="en-US" altLang="zh-CN" sz="1400" dirty="0"/>
              <a:t> </a:t>
            </a:r>
            <a:r>
              <a:rPr lang="zh-CN" altLang="en-US" sz="1400" dirty="0" smtClean="0"/>
              <a:t>是一种易于学习</a:t>
            </a:r>
            <a:r>
              <a:rPr lang="zh-CN" altLang="en-US" sz="1400" dirty="0"/>
              <a:t>、 易于扩展、并且可以部署</a:t>
            </a:r>
            <a:r>
              <a:rPr lang="zh-CN" altLang="en-US" sz="1400" dirty="0" smtClean="0"/>
              <a:t>到任</a:t>
            </a:r>
            <a:r>
              <a:rPr lang="zh-CN" altLang="en-US" sz="1400" dirty="0"/>
              <a:t>何</a:t>
            </a:r>
            <a:r>
              <a:rPr lang="zh-CN" altLang="en-US" sz="1400" dirty="0" smtClean="0"/>
              <a:t>地方的应用编程语</a:t>
            </a:r>
            <a:r>
              <a:rPr lang="zh-CN" altLang="en-US" sz="1400" dirty="0"/>
              <a:t>言。</a:t>
            </a:r>
          </a:p>
          <a:p>
            <a:r>
              <a:rPr lang="en-US" altLang="zh-TW" sz="1400" dirty="0"/>
              <a:t>Google </a:t>
            </a:r>
            <a:r>
              <a:rPr lang="zh-TW" altLang="en-US" sz="1400" dirty="0"/>
              <a:t>使用 </a:t>
            </a:r>
            <a:r>
              <a:rPr lang="en-US" altLang="zh-TW" sz="1400" dirty="0"/>
              <a:t>Dart </a:t>
            </a:r>
            <a:r>
              <a:rPr lang="zh-TW" altLang="en-US" sz="1400" dirty="0" smtClean="0"/>
              <a:t>来开发大型应</a:t>
            </a:r>
            <a:r>
              <a:rPr lang="zh-TW" altLang="en-US" sz="1400" dirty="0"/>
              <a:t>用</a:t>
            </a:r>
            <a:r>
              <a:rPr lang="zh-TW" altLang="en-US" sz="1400" dirty="0" smtClean="0"/>
              <a:t>。</a:t>
            </a:r>
            <a:endParaRPr lang="en-US" altLang="zh-TW" sz="1400" dirty="0" smtClean="0"/>
          </a:p>
          <a:p>
            <a:r>
              <a:rPr lang="zh-CN" altLang="en-US" sz="1400" dirty="0"/>
              <a:t>例如，下一代的 </a:t>
            </a:r>
            <a:r>
              <a:rPr lang="en-US" altLang="zh-CN" sz="1400" dirty="0" err="1"/>
              <a:t>AdWords</a:t>
            </a:r>
            <a:r>
              <a:rPr lang="en-US" altLang="zh-CN" sz="1400" dirty="0"/>
              <a:t> (Google </a:t>
            </a:r>
            <a:r>
              <a:rPr lang="zh-CN" altLang="en-US" sz="1400" dirty="0"/>
              <a:t>知名的赚钱的应用</a:t>
            </a:r>
            <a:r>
              <a:rPr lang="en-US" altLang="zh-CN" sz="1400" dirty="0"/>
              <a:t>) </a:t>
            </a:r>
            <a:r>
              <a:rPr lang="zh-CN" altLang="en-US" sz="1400" dirty="0"/>
              <a:t>就使用 </a:t>
            </a:r>
            <a:r>
              <a:rPr lang="en-US" altLang="zh-CN" sz="1400" dirty="0"/>
              <a:t>Dart</a:t>
            </a:r>
            <a:r>
              <a:rPr lang="zh-CN" altLang="en-US" sz="1400" dirty="0" smtClean="0"/>
              <a:t>。</a:t>
            </a:r>
            <a:endParaRPr kumimoji="1" lang="zh-CN" altLang="en-US" sz="1400" dirty="0"/>
          </a:p>
        </p:txBody>
      </p:sp>
      <p:sp>
        <p:nvSpPr>
          <p:cNvPr id="4" name="文本框 3"/>
          <p:cNvSpPr txBox="1"/>
          <p:nvPr/>
        </p:nvSpPr>
        <p:spPr>
          <a:xfrm>
            <a:off x="977765" y="3547873"/>
            <a:ext cx="1688213" cy="646331"/>
          </a:xfrm>
          <a:prstGeom prst="rect">
            <a:avLst/>
          </a:prstGeom>
          <a:noFill/>
        </p:spPr>
        <p:txBody>
          <a:bodyPr wrap="square" rtlCol="0">
            <a:spAutoFit/>
          </a:bodyPr>
          <a:lstStyle/>
          <a:p>
            <a:r>
              <a:rPr lang="en-US" altLang="zh-CN" sz="1200" dirty="0"/>
              <a:t>void main() {</a:t>
            </a:r>
          </a:p>
          <a:p>
            <a:r>
              <a:rPr lang="en-US" altLang="zh-CN" sz="1200" dirty="0"/>
              <a:t>  print('Hello, World!');</a:t>
            </a:r>
          </a:p>
          <a:p>
            <a:r>
              <a:rPr lang="en-US" altLang="zh-CN" sz="1200" dirty="0"/>
              <a:t>}</a:t>
            </a:r>
            <a:endParaRPr kumimoji="1" lang="zh-CN" altLang="en-US" sz="1200" dirty="0"/>
          </a:p>
        </p:txBody>
      </p:sp>
      <p:sp>
        <p:nvSpPr>
          <p:cNvPr id="5" name="文本框 4"/>
          <p:cNvSpPr txBox="1"/>
          <p:nvPr/>
        </p:nvSpPr>
        <p:spPr>
          <a:xfrm>
            <a:off x="3292803" y="3057123"/>
            <a:ext cx="3359532" cy="1569660"/>
          </a:xfrm>
          <a:prstGeom prst="rect">
            <a:avLst/>
          </a:prstGeom>
          <a:noFill/>
        </p:spPr>
        <p:txBody>
          <a:bodyPr wrap="square" rtlCol="0">
            <a:spAutoFit/>
          </a:bodyPr>
          <a:lstStyle/>
          <a:p>
            <a:r>
              <a:rPr lang="en-US" altLang="zh-CN" sz="1200" dirty="0" err="1"/>
              <a:t>var</a:t>
            </a:r>
            <a:r>
              <a:rPr lang="en-US" altLang="zh-CN" sz="1200" dirty="0"/>
              <a:t> name = 'Voyager I';</a:t>
            </a:r>
          </a:p>
          <a:p>
            <a:r>
              <a:rPr lang="en-US" altLang="zh-CN" sz="1200" dirty="0" err="1"/>
              <a:t>var</a:t>
            </a:r>
            <a:r>
              <a:rPr lang="en-US" altLang="zh-CN" sz="1200" dirty="0"/>
              <a:t> year = 1977;</a:t>
            </a:r>
          </a:p>
          <a:p>
            <a:r>
              <a:rPr lang="en-US" altLang="zh-CN" sz="1200" dirty="0" err="1"/>
              <a:t>var</a:t>
            </a:r>
            <a:r>
              <a:rPr lang="en-US" altLang="zh-CN" sz="1200" dirty="0"/>
              <a:t> </a:t>
            </a:r>
            <a:r>
              <a:rPr lang="en-US" altLang="zh-CN" sz="1200" dirty="0" err="1"/>
              <a:t>antennaDiameter</a:t>
            </a:r>
            <a:r>
              <a:rPr lang="en-US" altLang="zh-CN" sz="1200" dirty="0"/>
              <a:t> = 3.7;</a:t>
            </a:r>
          </a:p>
          <a:p>
            <a:r>
              <a:rPr lang="en-US" altLang="zh-CN" sz="1200" dirty="0" err="1"/>
              <a:t>var</a:t>
            </a:r>
            <a:r>
              <a:rPr lang="en-US" altLang="zh-CN" sz="1200" dirty="0"/>
              <a:t> </a:t>
            </a:r>
            <a:r>
              <a:rPr lang="en-US" altLang="zh-CN" sz="1200" dirty="0" err="1"/>
              <a:t>flybyObjects</a:t>
            </a:r>
            <a:r>
              <a:rPr lang="en-US" altLang="zh-CN" sz="1200" dirty="0"/>
              <a:t> = ['Jupiter', 'Saturn', '</a:t>
            </a:r>
            <a:r>
              <a:rPr lang="en-US" altLang="zh-CN" sz="1200" dirty="0" smtClean="0"/>
              <a:t>Uranus'</a:t>
            </a:r>
            <a:r>
              <a:rPr lang="en-US" altLang="zh-CN" sz="1200" dirty="0"/>
              <a:t>];</a:t>
            </a:r>
          </a:p>
          <a:p>
            <a:r>
              <a:rPr lang="en-US" altLang="zh-CN" sz="1200" dirty="0" err="1"/>
              <a:t>var</a:t>
            </a:r>
            <a:r>
              <a:rPr lang="en-US" altLang="zh-CN" sz="1200" dirty="0"/>
              <a:t> image = {</a:t>
            </a:r>
          </a:p>
          <a:p>
            <a:r>
              <a:rPr lang="mr-IN" altLang="zh-CN" sz="1200" dirty="0"/>
              <a:t>  'tags': ['saturn'],</a:t>
            </a:r>
          </a:p>
          <a:p>
            <a:r>
              <a:rPr lang="en-US" altLang="zh-CN" sz="1200" dirty="0"/>
              <a:t>  '</a:t>
            </a:r>
            <a:r>
              <a:rPr lang="en-US" altLang="zh-CN" sz="1200" dirty="0" err="1"/>
              <a:t>url</a:t>
            </a:r>
            <a:r>
              <a:rPr lang="en-US" altLang="zh-CN" sz="1200" dirty="0"/>
              <a:t>': '//path/to/</a:t>
            </a:r>
            <a:r>
              <a:rPr lang="en-US" altLang="zh-CN" sz="1200" dirty="0" err="1"/>
              <a:t>saturn.jpg</a:t>
            </a:r>
            <a:r>
              <a:rPr lang="en-US" altLang="zh-CN" sz="1200" dirty="0"/>
              <a:t>'</a:t>
            </a:r>
          </a:p>
          <a:p>
            <a:r>
              <a:rPr lang="mr-IN" altLang="zh-CN" sz="1200" dirty="0"/>
              <a:t>};</a:t>
            </a:r>
            <a:endParaRPr kumimoji="1" lang="zh-CN" altLang="en-US" sz="1200" dirty="0"/>
          </a:p>
        </p:txBody>
      </p:sp>
      <p:sp>
        <p:nvSpPr>
          <p:cNvPr id="6" name="文本框 5"/>
          <p:cNvSpPr txBox="1"/>
          <p:nvPr/>
        </p:nvSpPr>
        <p:spPr>
          <a:xfrm>
            <a:off x="7279160" y="2255212"/>
            <a:ext cx="3809869" cy="3231653"/>
          </a:xfrm>
          <a:prstGeom prst="rect">
            <a:avLst/>
          </a:prstGeom>
          <a:noFill/>
        </p:spPr>
        <p:txBody>
          <a:bodyPr wrap="square" rtlCol="0">
            <a:spAutoFit/>
          </a:bodyPr>
          <a:lstStyle/>
          <a:p>
            <a:r>
              <a:rPr lang="en-US" altLang="zh-CN" sz="1200" dirty="0"/>
              <a:t>if (year &gt;= 2001) {</a:t>
            </a:r>
          </a:p>
          <a:p>
            <a:r>
              <a:rPr lang="en-US" altLang="zh-CN" sz="1200" dirty="0"/>
              <a:t>  print('21st century');</a:t>
            </a:r>
          </a:p>
          <a:p>
            <a:r>
              <a:rPr lang="en-US" altLang="zh-CN" sz="1200" dirty="0"/>
              <a:t>} else if (year &gt;= 1901) {</a:t>
            </a:r>
          </a:p>
          <a:p>
            <a:r>
              <a:rPr lang="en-US" altLang="zh-CN" sz="1200" dirty="0"/>
              <a:t>  print('20th century');</a:t>
            </a:r>
          </a:p>
          <a:p>
            <a:r>
              <a:rPr lang="en-US" altLang="zh-CN" sz="1200" dirty="0"/>
              <a:t>}</a:t>
            </a:r>
          </a:p>
          <a:p>
            <a:endParaRPr lang="en-US" altLang="zh-CN" sz="1200" dirty="0"/>
          </a:p>
          <a:p>
            <a:r>
              <a:rPr lang="en-US" altLang="zh-CN" sz="1200" dirty="0"/>
              <a:t>for (</a:t>
            </a:r>
            <a:r>
              <a:rPr lang="en-US" altLang="zh-CN" sz="1200" dirty="0" err="1"/>
              <a:t>var</a:t>
            </a:r>
            <a:r>
              <a:rPr lang="en-US" altLang="zh-CN" sz="1200" dirty="0"/>
              <a:t> object in </a:t>
            </a:r>
            <a:r>
              <a:rPr lang="en-US" altLang="zh-CN" sz="1200" dirty="0" err="1"/>
              <a:t>flybyObjects</a:t>
            </a:r>
            <a:r>
              <a:rPr lang="en-US" altLang="zh-CN" sz="1200" dirty="0"/>
              <a:t>) {</a:t>
            </a:r>
          </a:p>
          <a:p>
            <a:r>
              <a:rPr lang="en-US" altLang="zh-CN" sz="1200" dirty="0"/>
              <a:t>  print(object);</a:t>
            </a:r>
          </a:p>
          <a:p>
            <a:r>
              <a:rPr lang="en-US" altLang="zh-CN" sz="1200" dirty="0"/>
              <a:t>}</a:t>
            </a:r>
          </a:p>
          <a:p>
            <a:endParaRPr lang="en-US" altLang="zh-CN" sz="1200" dirty="0"/>
          </a:p>
          <a:p>
            <a:r>
              <a:rPr lang="en-US" altLang="zh-CN" sz="1200" dirty="0"/>
              <a:t>for (</a:t>
            </a:r>
            <a:r>
              <a:rPr lang="en-US" altLang="zh-CN" sz="1200" dirty="0" err="1"/>
              <a:t>int</a:t>
            </a:r>
            <a:r>
              <a:rPr lang="en-US" altLang="zh-CN" sz="1200" dirty="0"/>
              <a:t> month = 1; month &lt;= 12; month++) {</a:t>
            </a:r>
          </a:p>
          <a:p>
            <a:r>
              <a:rPr lang="en-US" altLang="zh-CN" sz="1200" dirty="0"/>
              <a:t>  print(month);</a:t>
            </a:r>
          </a:p>
          <a:p>
            <a:r>
              <a:rPr lang="en-US" altLang="zh-CN" sz="1200" dirty="0"/>
              <a:t>}</a:t>
            </a:r>
          </a:p>
          <a:p>
            <a:endParaRPr lang="en-US" altLang="zh-CN" sz="1200" dirty="0"/>
          </a:p>
          <a:p>
            <a:r>
              <a:rPr lang="en-US" altLang="zh-CN" sz="1200" dirty="0"/>
              <a:t>while (year &lt; 2016) {</a:t>
            </a:r>
          </a:p>
          <a:p>
            <a:r>
              <a:rPr lang="en-US" altLang="zh-CN" sz="1200" dirty="0"/>
              <a:t>  year += 1;</a:t>
            </a:r>
          </a:p>
          <a:p>
            <a:r>
              <a:rPr lang="en-US" altLang="zh-CN" sz="1200" dirty="0"/>
              <a:t>}</a:t>
            </a:r>
            <a:endParaRPr kumimoji="1" lang="zh-CN" altLang="en-US" sz="1200" dirty="0"/>
          </a:p>
        </p:txBody>
      </p:sp>
      <p:sp>
        <p:nvSpPr>
          <p:cNvPr id="7" name="文本框 6"/>
          <p:cNvSpPr txBox="1"/>
          <p:nvPr/>
        </p:nvSpPr>
        <p:spPr>
          <a:xfrm>
            <a:off x="417749" y="426145"/>
            <a:ext cx="1351790" cy="369332"/>
          </a:xfrm>
          <a:prstGeom prst="rect">
            <a:avLst/>
          </a:prstGeom>
          <a:noFill/>
        </p:spPr>
        <p:txBody>
          <a:bodyPr wrap="none" rtlCol="0">
            <a:spAutoFit/>
          </a:bodyPr>
          <a:lstStyle/>
          <a:p>
            <a:r>
              <a:rPr kumimoji="1" lang="en-US" altLang="zh-CN" dirty="0"/>
              <a:t>Flutter</a:t>
            </a:r>
            <a:r>
              <a:rPr kumimoji="1" lang="en-US" altLang="zh-CN" dirty="0" smtClean="0"/>
              <a:t>-</a:t>
            </a:r>
            <a:r>
              <a:rPr kumimoji="1" lang="en-US" altLang="zh-CN" dirty="0" smtClean="0"/>
              <a:t>Dart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6276" y="827221"/>
            <a:ext cx="7636449" cy="4093428"/>
          </a:xfrm>
          <a:prstGeom prst="rect">
            <a:avLst/>
          </a:prstGeom>
          <a:noFill/>
        </p:spPr>
        <p:txBody>
          <a:bodyPr wrap="square" rtlCol="0">
            <a:spAutoFit/>
          </a:bodyPr>
          <a:lstStyle/>
          <a:p>
            <a:r>
              <a:rPr lang="en-US" altLang="zh-CN" sz="1000" dirty="0"/>
              <a:t>class Spacecraft {</a:t>
            </a:r>
          </a:p>
          <a:p>
            <a:r>
              <a:rPr lang="en-US" altLang="zh-CN" sz="1000" dirty="0"/>
              <a:t>  String name;</a:t>
            </a:r>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p>
          <a:p>
            <a:endParaRPr lang="en-US" altLang="zh-CN" sz="1000" dirty="0"/>
          </a:p>
          <a:p>
            <a:r>
              <a:rPr lang="en-US" altLang="zh-CN" sz="1000" dirty="0"/>
              <a:t>  // Constructor, including syntactic sugar for assignment to members.</a:t>
            </a:r>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p>
          <a:p>
            <a:r>
              <a:rPr lang="en-US" altLang="zh-CN" sz="1000" dirty="0"/>
              <a:t>    // Pretend the following is something you'd actually want to run in</a:t>
            </a:r>
          </a:p>
          <a:p>
            <a:r>
              <a:rPr lang="en-US" altLang="zh-CN" sz="1000" dirty="0"/>
              <a:t>    // a constructor.</a:t>
            </a:r>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p>
          <a:p>
            <a:r>
              <a:rPr lang="mr-IN" altLang="zh-CN" sz="1000" dirty="0"/>
              <a:t>  }</a:t>
            </a:r>
          </a:p>
          <a:p>
            <a:endParaRPr lang="mr-IN" altLang="zh-CN" sz="1000" dirty="0"/>
          </a:p>
          <a:p>
            <a:r>
              <a:rPr lang="en-US" altLang="zh-CN" sz="1000" dirty="0"/>
              <a:t>  // Named constructor that forwards to the default one.</a:t>
            </a:r>
          </a:p>
          <a:p>
            <a:r>
              <a:rPr lang="en-US" altLang="zh-CN" sz="1000" dirty="0"/>
              <a:t>  </a:t>
            </a:r>
            <a:r>
              <a:rPr lang="en-US" altLang="zh-CN" sz="1000" dirty="0" err="1"/>
              <a:t>Spacecraft.unlaunched</a:t>
            </a:r>
            <a:r>
              <a:rPr lang="en-US" altLang="zh-CN" sz="1000" dirty="0"/>
              <a:t>(String name) : this(name, null);</a:t>
            </a:r>
          </a:p>
          <a:p>
            <a:endParaRPr lang="en-US" altLang="zh-CN" sz="1000" dirty="0"/>
          </a:p>
          <a:p>
            <a:r>
              <a:rPr lang="mr-IN" altLang="zh-CN" sz="1000" dirty="0"/>
              <a:t>  // Method.</a:t>
            </a:r>
          </a:p>
          <a:p>
            <a:r>
              <a:rPr lang="en-US" altLang="zh-CN" sz="1000" dirty="0"/>
              <a:t>  void describe() {</a:t>
            </a:r>
          </a:p>
          <a:p>
            <a:r>
              <a:rPr lang="en-US" altLang="zh-CN" sz="1000" dirty="0"/>
              <a:t>    print('Spacecraft: $name');</a:t>
            </a:r>
          </a:p>
          <a:p>
            <a:r>
              <a:rPr lang="en-US" altLang="zh-CN" sz="1000" dirty="0"/>
              <a:t>    if (</a:t>
            </a:r>
            <a:r>
              <a:rPr lang="en-US" altLang="zh-CN" sz="1000" dirty="0" err="1"/>
              <a:t>launchDate</a:t>
            </a:r>
            <a:r>
              <a:rPr lang="en-US" altLang="zh-CN" sz="1000" dirty="0"/>
              <a:t> != null) {</a:t>
            </a:r>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p>
          <a:p>
            <a:r>
              <a:rPr lang="en-US" altLang="zh-CN" sz="1000" dirty="0"/>
              <a:t>      print('Launched: $</a:t>
            </a:r>
            <a:r>
              <a:rPr lang="en-US" altLang="zh-CN" sz="1000" dirty="0" err="1"/>
              <a:t>launchYear</a:t>
            </a:r>
            <a:r>
              <a:rPr lang="en-US" altLang="zh-CN" sz="1000" dirty="0"/>
              <a:t> ($years years ago)');</a:t>
            </a:r>
          </a:p>
          <a:p>
            <a:r>
              <a:rPr lang="mr-IN" altLang="zh-CN" sz="1000" dirty="0"/>
              <a:t>    } else {</a:t>
            </a:r>
          </a:p>
          <a:p>
            <a:r>
              <a:rPr lang="en-US" altLang="zh-CN" sz="1000" dirty="0"/>
              <a:t>      print('</a:t>
            </a:r>
            <a:r>
              <a:rPr lang="en-US" altLang="zh-CN" sz="1000" dirty="0" err="1"/>
              <a:t>Unlaunched</a:t>
            </a:r>
            <a:r>
              <a:rPr lang="en-US" altLang="zh-CN" sz="1000" dirty="0"/>
              <a:t>');</a:t>
            </a:r>
          </a:p>
          <a:p>
            <a:r>
              <a:rPr lang="mr-IN" altLang="zh-CN" sz="1000" dirty="0"/>
              <a:t>    }</a:t>
            </a:r>
          </a:p>
          <a:p>
            <a:r>
              <a:rPr lang="mr-IN" altLang="zh-CN" sz="1000" dirty="0"/>
              <a:t>  }</a:t>
            </a:r>
          </a:p>
          <a:p>
            <a:r>
              <a:rPr lang="mr-IN" altLang="zh-CN" sz="1000" dirty="0"/>
              <a:t>}</a:t>
            </a:r>
            <a:endParaRPr kumimoji="1" lang="zh-CN" altLang="en-US" sz="1000" dirty="0"/>
          </a:p>
        </p:txBody>
      </p:sp>
      <p:sp>
        <p:nvSpPr>
          <p:cNvPr id="3" name="文本框 2"/>
          <p:cNvSpPr txBox="1"/>
          <p:nvPr/>
        </p:nvSpPr>
        <p:spPr>
          <a:xfrm>
            <a:off x="1194762" y="5322627"/>
            <a:ext cx="5957098" cy="1169551"/>
          </a:xfrm>
          <a:prstGeom prst="rect">
            <a:avLst/>
          </a:prstGeom>
          <a:noFill/>
        </p:spPr>
        <p:txBody>
          <a:bodyPr wrap="square" rtlCol="0">
            <a:spAutoFit/>
          </a:bodyPr>
          <a:lstStyle/>
          <a:p>
            <a:r>
              <a:rPr lang="en-US" altLang="zh-CN" sz="1000" dirty="0"/>
              <a:t>void main() {</a:t>
            </a:r>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p>
          <a:p>
            <a:r>
              <a:rPr lang="en-US" altLang="zh-CN" sz="1000" dirty="0"/>
              <a:t>  </a:t>
            </a:r>
            <a:r>
              <a:rPr lang="en-US" altLang="zh-CN" sz="1000" dirty="0" err="1"/>
              <a:t>voyager.describe</a:t>
            </a:r>
            <a:r>
              <a:rPr lang="en-US" altLang="zh-CN" sz="1000" dirty="0"/>
              <a:t>();</a:t>
            </a:r>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p>
          <a:p>
            <a:r>
              <a:rPr lang="en-US" altLang="zh-CN" sz="1000" dirty="0"/>
              <a:t>  voyager3.describe();</a:t>
            </a:r>
          </a:p>
          <a:p>
            <a:r>
              <a:rPr lang="en-US" altLang="zh-CN" sz="1000" dirty="0"/>
              <a:t>}</a:t>
            </a:r>
            <a:endParaRPr kumimoji="1" lang="zh-CN" altLang="en-US" sz="1000" dirty="0"/>
          </a:p>
        </p:txBody>
      </p:sp>
      <p:sp>
        <p:nvSpPr>
          <p:cNvPr id="4" name="文本框 3"/>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代码示例</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2856" y="1178164"/>
            <a:ext cx="9340865" cy="3323987"/>
          </a:xfrm>
          <a:prstGeom prst="rect">
            <a:avLst/>
          </a:prstGeom>
          <a:noFill/>
        </p:spPr>
        <p:txBody>
          <a:bodyPr wrap="square" rtlCol="0">
            <a:spAutoFit/>
          </a:bodyPr>
          <a:lstStyle/>
          <a:p>
            <a:r>
              <a:rPr lang="en-US" altLang="zh-CN" sz="1400" dirty="0"/>
              <a:t>Flutter</a:t>
            </a:r>
            <a:r>
              <a:rPr lang="zh-CN" altLang="en-US" sz="1400" dirty="0"/>
              <a:t>使用的</a:t>
            </a:r>
            <a:r>
              <a:rPr lang="en-US" altLang="zh-CN" sz="1400" dirty="0"/>
              <a:t>Dart</a:t>
            </a:r>
            <a:r>
              <a:rPr lang="zh-CN" altLang="en-US" sz="1400" dirty="0"/>
              <a:t>语言无法直接调用</a:t>
            </a:r>
            <a:r>
              <a:rPr lang="en-US" altLang="zh-CN" sz="1400" dirty="0"/>
              <a:t>Android</a:t>
            </a:r>
            <a:r>
              <a:rPr lang="zh-CN" altLang="en-US" sz="1400" dirty="0"/>
              <a:t>系统提供的</a:t>
            </a:r>
            <a:r>
              <a:rPr lang="en-US" altLang="zh-CN" sz="1400" dirty="0"/>
              <a:t>Java</a:t>
            </a:r>
            <a:r>
              <a:rPr lang="zh-CN" altLang="en-US" sz="1400" dirty="0"/>
              <a:t>接口，这时就需要使用插件来实现中转。</a:t>
            </a:r>
            <a:r>
              <a:rPr lang="en-US" altLang="zh-CN" sz="1400" dirty="0"/>
              <a:t>Flutter</a:t>
            </a:r>
            <a:r>
              <a:rPr lang="zh-CN" altLang="en-US" sz="1400" dirty="0"/>
              <a:t>官方提供了丰富的原生接口封装：</a:t>
            </a:r>
          </a:p>
          <a:p>
            <a:r>
              <a:rPr lang="en-US" altLang="zh-TW" sz="1400" dirty="0">
                <a:hlinkClick r:id="rId2"/>
              </a:rPr>
              <a:t>androi</a:t>
            </a:r>
            <a:r>
              <a:rPr lang="en-US" altLang="zh-TW" sz="1400" dirty="0">
                <a:latin typeface="+mn-ea"/>
                <a:ea typeface="+mn-ea"/>
                <a:hlinkClick r:id="rId2"/>
              </a:rPr>
              <a:t>d_alarm_ma</a:t>
            </a:r>
            <a:r>
              <a:rPr lang="en-US" altLang="zh-TW" sz="1400" dirty="0">
                <a:hlinkClick r:id="rId2"/>
              </a:rPr>
              <a:t>nager </a:t>
            </a:r>
            <a:r>
              <a:rPr lang="zh-TW" altLang="en-US" sz="1400" dirty="0">
                <a:hlinkClick r:id="rId2"/>
              </a:rPr>
              <a:t>，访问</a:t>
            </a:r>
            <a:r>
              <a:rPr lang="en-US" altLang="zh-TW" sz="1400" dirty="0">
                <a:hlinkClick r:id="rId2"/>
              </a:rPr>
              <a:t>Android</a:t>
            </a:r>
            <a:r>
              <a:rPr lang="zh-TW" altLang="en-US" sz="1400" dirty="0">
                <a:hlinkClick r:id="rId2"/>
              </a:rPr>
              <a:t>系统的</a:t>
            </a:r>
            <a:r>
              <a:rPr lang="en-US" altLang="zh-TW" sz="1400" dirty="0">
                <a:hlinkClick r:id="rId2"/>
              </a:rPr>
              <a:t>AlertManager</a:t>
            </a:r>
            <a:r>
              <a:rPr lang="zh-TW" altLang="en-US" sz="1400" dirty="0">
                <a:hlinkClick r:id="rId2"/>
              </a:rPr>
              <a:t>。 </a:t>
            </a:r>
          </a:p>
          <a:p>
            <a:r>
              <a:rPr lang="fr-FR" altLang="zh-CN" sz="1400" dirty="0">
                <a:hlinkClick r:id="rId3"/>
              </a:rPr>
              <a:t>android_intent </a:t>
            </a:r>
            <a:r>
              <a:rPr lang="zh-CN" altLang="fr-FR" sz="1400" dirty="0">
                <a:hlinkClick r:id="rId3"/>
              </a:rPr>
              <a:t>，构造</a:t>
            </a:r>
            <a:r>
              <a:rPr lang="fr-FR" altLang="zh-CN" sz="1400" dirty="0">
                <a:hlinkClick r:id="rId3"/>
              </a:rPr>
              <a:t>Android</a:t>
            </a:r>
            <a:r>
              <a:rPr lang="zh-CN" altLang="fr-FR" sz="1400" dirty="0">
                <a:hlinkClick r:id="rId3"/>
              </a:rPr>
              <a:t>的</a:t>
            </a:r>
            <a:r>
              <a:rPr lang="fr-FR" altLang="zh-CN" sz="1400" dirty="0">
                <a:hlinkClick r:id="rId3"/>
              </a:rPr>
              <a:t>Intent</a:t>
            </a:r>
            <a:r>
              <a:rPr lang="zh-CN" altLang="fr-FR" sz="1400" dirty="0">
                <a:hlinkClick r:id="rId3"/>
              </a:rPr>
              <a:t>对象。 </a:t>
            </a:r>
            <a:endParaRPr lang="fr-FR" altLang="zh-CN" sz="1400" dirty="0">
              <a:hlinkClick r:id="rId3"/>
            </a:endParaRPr>
          </a:p>
          <a:p>
            <a:r>
              <a:rPr lang="en-US" altLang="zh-CN" sz="1400" dirty="0">
                <a:hlinkClick r:id="rId4"/>
              </a:rPr>
              <a:t>battery </a:t>
            </a:r>
            <a:r>
              <a:rPr lang="zh-CN" altLang="en-US" sz="1400" dirty="0">
                <a:hlinkClick r:id="rId4"/>
              </a:rPr>
              <a:t>，获取和监听系统电量变化。 </a:t>
            </a:r>
          </a:p>
          <a:p>
            <a:r>
              <a:rPr lang="en-US" altLang="zh-CN" sz="1400" dirty="0">
                <a:hlinkClick r:id="rId5"/>
              </a:rPr>
              <a:t>connectivity </a:t>
            </a:r>
            <a:r>
              <a:rPr lang="zh-CN" altLang="en-US" sz="1400" dirty="0">
                <a:hlinkClick r:id="rId5"/>
              </a:rPr>
              <a:t>，获取和监听系统网络连接状态。 </a:t>
            </a:r>
          </a:p>
          <a:p>
            <a:r>
              <a:rPr lang="en-US" altLang="zh-CN" sz="1400" dirty="0">
                <a:hlinkClick r:id="rId6"/>
              </a:rPr>
              <a:t>device info </a:t>
            </a:r>
            <a:r>
              <a:rPr lang="zh-CN" altLang="en-US" sz="1400" dirty="0">
                <a:hlinkClick r:id="rId6"/>
              </a:rPr>
              <a:t>，获取设备型号等信息。 </a:t>
            </a:r>
          </a:p>
          <a:p>
            <a:r>
              <a:rPr lang="en-US" altLang="zh-CN" sz="1400" dirty="0">
                <a:hlinkClick r:id="rId7"/>
              </a:rPr>
              <a:t>image_picker </a:t>
            </a:r>
            <a:r>
              <a:rPr lang="zh-CN" altLang="en-US" sz="1400" dirty="0">
                <a:hlinkClick r:id="rId7"/>
              </a:rPr>
              <a:t>，从设备中选取或者拍摄照片。 </a:t>
            </a:r>
          </a:p>
          <a:p>
            <a:r>
              <a:rPr lang="en-US" altLang="zh-CN" sz="1400" dirty="0">
                <a:hlinkClick r:id="rId8"/>
              </a:rPr>
              <a:t>package_info </a:t>
            </a:r>
            <a:r>
              <a:rPr lang="zh-CN" altLang="en-US" sz="1400" dirty="0">
                <a:hlinkClick r:id="rId8"/>
              </a:rPr>
              <a:t>，获取</a:t>
            </a:r>
            <a:r>
              <a:rPr lang="en-US" altLang="zh-CN" sz="1400" dirty="0">
                <a:hlinkClick r:id="rId8"/>
              </a:rPr>
              <a:t>App</a:t>
            </a:r>
            <a:r>
              <a:rPr lang="zh-CN" altLang="en-US" sz="1400" dirty="0">
                <a:hlinkClick r:id="rId8"/>
              </a:rPr>
              <a:t>安装包的版本等信息。 </a:t>
            </a:r>
            <a:endParaRPr lang="en-US" altLang="zh-CN" sz="1400" dirty="0">
              <a:hlinkClick r:id="rId8"/>
            </a:endParaRPr>
          </a:p>
          <a:p>
            <a:r>
              <a:rPr lang="en-US" altLang="zh-CN" sz="1400" dirty="0">
                <a:hlinkClick r:id="rId9"/>
              </a:rPr>
              <a:t>path_provider </a:t>
            </a:r>
            <a:r>
              <a:rPr lang="zh-CN" altLang="en-US" sz="1400" dirty="0">
                <a:hlinkClick r:id="rId9"/>
              </a:rPr>
              <a:t>，获取常用文件路径。 </a:t>
            </a:r>
            <a:endParaRPr lang="en-US" altLang="zh-CN" sz="1400" dirty="0">
              <a:hlinkClick r:id="rId9"/>
            </a:endParaRPr>
          </a:p>
          <a:p>
            <a:r>
              <a:rPr lang="en-US" altLang="zh-CN" sz="1400" dirty="0">
                <a:hlinkClick r:id="rId10"/>
              </a:rPr>
              <a:t>quick_actions </a:t>
            </a:r>
            <a:r>
              <a:rPr lang="zh-CN" altLang="en-US" sz="1400" dirty="0">
                <a:hlinkClick r:id="rId10"/>
              </a:rPr>
              <a:t>，</a:t>
            </a:r>
            <a:r>
              <a:rPr lang="en-US" altLang="zh-CN" sz="1400" dirty="0">
                <a:hlinkClick r:id="rId10"/>
              </a:rPr>
              <a:t>App</a:t>
            </a:r>
            <a:r>
              <a:rPr lang="zh-CN" altLang="en-US" sz="1400" dirty="0">
                <a:hlinkClick r:id="rId10"/>
              </a:rPr>
              <a:t>图标添加快捷方式，</a:t>
            </a:r>
            <a:r>
              <a:rPr lang="en-US" altLang="zh-CN" sz="1400" dirty="0">
                <a:hlinkClick r:id="rId10"/>
              </a:rPr>
              <a:t>iOS</a:t>
            </a:r>
            <a:r>
              <a:rPr lang="zh-CN" altLang="en-US" sz="1400" dirty="0">
                <a:hlinkClick r:id="rId10"/>
              </a:rPr>
              <a:t>的 </a:t>
            </a:r>
            <a:r>
              <a:rPr lang="en-US" altLang="zh-CN" sz="1400" dirty="0">
                <a:hlinkClick r:id="rId11"/>
              </a:rPr>
              <a:t>eponymous concept </a:t>
            </a:r>
            <a:r>
              <a:rPr lang="zh-CN" altLang="en-US" sz="1400" dirty="0">
                <a:hlinkClick r:id="rId11"/>
              </a:rPr>
              <a:t>和</a:t>
            </a:r>
            <a:r>
              <a:rPr lang="en-US" altLang="zh-CN" sz="1400" dirty="0">
                <a:hlinkClick r:id="rId11"/>
              </a:rPr>
              <a:t>Android</a:t>
            </a:r>
            <a:r>
              <a:rPr lang="zh-CN" altLang="en-US" sz="1400" dirty="0">
                <a:hlinkClick r:id="rId11"/>
              </a:rPr>
              <a:t>的 </a:t>
            </a:r>
            <a:r>
              <a:rPr lang="en-US" altLang="zh-CN" sz="1400" dirty="0">
                <a:hlinkClick r:id="rId12"/>
              </a:rPr>
              <a:t>App Shortcuts </a:t>
            </a:r>
            <a:r>
              <a:rPr lang="zh-CN" altLang="en-US" sz="1400" dirty="0">
                <a:hlinkClick r:id="rId12"/>
              </a:rPr>
              <a:t>。 </a:t>
            </a:r>
            <a:endParaRPr lang="en-US" altLang="zh-CN" sz="1400" dirty="0">
              <a:hlinkClick r:id="rId12"/>
            </a:endParaRPr>
          </a:p>
          <a:p>
            <a:r>
              <a:rPr lang="en-US" altLang="zh-CN" sz="1400" dirty="0">
                <a:hlinkClick r:id="rId13"/>
              </a:rPr>
              <a:t>sensors </a:t>
            </a:r>
            <a:r>
              <a:rPr lang="zh-CN" altLang="en-US" sz="1400" dirty="0">
                <a:hlinkClick r:id="rId13"/>
              </a:rPr>
              <a:t>，访问设备的加速度和陀螺仪传感器。 </a:t>
            </a:r>
          </a:p>
          <a:p>
            <a:r>
              <a:rPr lang="en-US" altLang="zh-CN" sz="1400" dirty="0">
                <a:hlinkClick r:id="rId14"/>
              </a:rPr>
              <a:t>shared_preferences </a:t>
            </a:r>
            <a:r>
              <a:rPr lang="zh-CN" altLang="en-US" sz="1400" dirty="0">
                <a:hlinkClick r:id="rId14"/>
              </a:rPr>
              <a:t>，</a:t>
            </a:r>
            <a:r>
              <a:rPr lang="en-US" altLang="zh-CN" sz="1400" dirty="0">
                <a:hlinkClick r:id="rId14"/>
              </a:rPr>
              <a:t>App KV</a:t>
            </a:r>
            <a:r>
              <a:rPr lang="zh-CN" altLang="en-US" sz="1400" dirty="0">
                <a:hlinkClick r:id="rId14"/>
              </a:rPr>
              <a:t>存储功能。 </a:t>
            </a:r>
            <a:endParaRPr lang="en-US" altLang="zh-CN" sz="1400" dirty="0">
              <a:hlinkClick r:id="rId14"/>
            </a:endParaRPr>
          </a:p>
          <a:p>
            <a:r>
              <a:rPr lang="en-US" altLang="zh-CN" sz="1400" dirty="0">
                <a:hlinkClick r:id="rId15"/>
              </a:rPr>
              <a:t>url_launcher </a:t>
            </a:r>
            <a:r>
              <a:rPr lang="zh-CN" altLang="en-US" sz="1400" dirty="0">
                <a:hlinkClick r:id="rId15"/>
              </a:rPr>
              <a:t>，启动</a:t>
            </a:r>
            <a:r>
              <a:rPr lang="en-US" altLang="zh-CN" sz="1400" dirty="0">
                <a:hlinkClick r:id="rId15"/>
              </a:rPr>
              <a:t>URL</a:t>
            </a:r>
            <a:r>
              <a:rPr lang="zh-CN" altLang="en-US" sz="1400" dirty="0">
                <a:hlinkClick r:id="rId15"/>
              </a:rPr>
              <a:t>，包括打电话、发短信和浏览网页等功能。 </a:t>
            </a:r>
          </a:p>
          <a:p>
            <a:r>
              <a:rPr lang="en-US" altLang="zh-CN" sz="1400" dirty="0">
                <a:hlinkClick r:id="rId16"/>
              </a:rPr>
              <a:t>video_player </a:t>
            </a:r>
            <a:r>
              <a:rPr lang="zh-CN" altLang="en-US" sz="1400" dirty="0">
                <a:hlinkClick r:id="rId16"/>
              </a:rPr>
              <a:t>，播放视频文件或者网络流的控件。</a:t>
            </a:r>
            <a:endParaRPr kumimoji="1" lang="zh-CN" altLang="en-US" sz="1400" dirty="0"/>
          </a:p>
        </p:txBody>
      </p:sp>
      <p:sp>
        <p:nvSpPr>
          <p:cNvPr id="3" name="文本框 2"/>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原生接口</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5627" y="1194876"/>
            <a:ext cx="10117878" cy="2031325"/>
          </a:xfrm>
          <a:prstGeom prst="rect">
            <a:avLst/>
          </a:prstGeom>
          <a:noFill/>
        </p:spPr>
        <p:txBody>
          <a:bodyPr wrap="square" rtlCol="0">
            <a:spAutoFit/>
          </a:bodyPr>
          <a:lstStyle/>
          <a:p>
            <a:pPr marL="342900" indent="-342900">
              <a:buFont typeface="Arial"/>
              <a:buChar char="•"/>
            </a:pPr>
            <a:r>
              <a:rPr lang="zh-CN" altLang="en-US" sz="1400" dirty="0" smtClean="0">
                <a:latin typeface="+mn-ea"/>
                <a:ea typeface="+mn-ea"/>
              </a:rPr>
              <a:t>跨平台开发是为了增加代码复用</a:t>
            </a:r>
            <a:endParaRPr lang="en-US" altLang="zh-CN" sz="1400" dirty="0">
              <a:latin typeface="+mn-ea"/>
              <a:ea typeface="+mn-ea"/>
            </a:endParaRPr>
          </a:p>
          <a:p>
            <a:pPr marL="342900" indent="-342900">
              <a:buFont typeface="Arial"/>
              <a:buChar char="•"/>
            </a:pPr>
            <a:r>
              <a:rPr lang="zh-CN" altLang="en-US" sz="1400" dirty="0" smtClean="0">
                <a:latin typeface="+mn-ea"/>
                <a:ea typeface="+mn-ea"/>
              </a:rPr>
              <a:t>降低开发成本（资源、时间）</a:t>
            </a:r>
            <a:endParaRPr lang="en-US" altLang="zh-CN" sz="1400" dirty="0">
              <a:latin typeface="+mn-ea"/>
              <a:ea typeface="+mn-ea"/>
            </a:endParaRPr>
          </a:p>
          <a:p>
            <a:pPr marL="342900" indent="-342900">
              <a:buFont typeface="Arial"/>
              <a:buChar char="•"/>
            </a:pPr>
            <a:r>
              <a:rPr lang="zh-CN" altLang="en-US" sz="1400" dirty="0" smtClean="0">
                <a:latin typeface="+mn-ea"/>
                <a:ea typeface="+mn-ea"/>
              </a:rPr>
              <a:t>提高业务专注的同时</a:t>
            </a:r>
            <a:endParaRPr lang="en-US" altLang="zh-CN" sz="1400" dirty="0" smtClean="0">
              <a:latin typeface="+mn-ea"/>
              <a:ea typeface="+mn-ea"/>
            </a:endParaRPr>
          </a:p>
          <a:p>
            <a:pPr marL="342900" indent="-342900">
              <a:buFont typeface="Arial"/>
              <a:buChar char="•"/>
            </a:pPr>
            <a:r>
              <a:rPr lang="zh-CN" altLang="en-US" sz="1400" dirty="0" smtClean="0">
                <a:latin typeface="+mn-ea"/>
                <a:ea typeface="+mn-ea"/>
              </a:rPr>
              <a:t>提供比</a:t>
            </a:r>
            <a:r>
              <a:rPr lang="en-US" altLang="zh-CN" sz="1400" dirty="0">
                <a:latin typeface="+mn-ea"/>
                <a:ea typeface="+mn-ea"/>
              </a:rPr>
              <a:t>web</a:t>
            </a:r>
            <a:r>
              <a:rPr lang="zh-CN" altLang="en-US" sz="1400" dirty="0">
                <a:latin typeface="+mn-ea"/>
                <a:ea typeface="+mn-ea"/>
              </a:rPr>
              <a:t>更</a:t>
            </a:r>
            <a:r>
              <a:rPr lang="zh-CN" altLang="en-US" sz="1400" dirty="0" smtClean="0">
                <a:latin typeface="+mn-ea"/>
                <a:ea typeface="+mn-ea"/>
              </a:rPr>
              <a:t>好的体验</a:t>
            </a:r>
            <a:endParaRPr lang="en-US" altLang="zh-CN" sz="1400" dirty="0" smtClean="0">
              <a:latin typeface="+mn-ea"/>
              <a:ea typeface="+mn-ea"/>
            </a:endParaRPr>
          </a:p>
          <a:p>
            <a:pPr marL="342900" indent="-342900">
              <a:buFont typeface="Arial"/>
              <a:buChar char="•"/>
            </a:pPr>
            <a:r>
              <a:rPr lang="zh-CN" altLang="en-US" sz="1400" dirty="0" smtClean="0">
                <a:latin typeface="+mn-ea"/>
              </a:rPr>
              <a:t>各平台差异巨</a:t>
            </a:r>
            <a:r>
              <a:rPr lang="zh-CN" altLang="en-US" sz="1400" dirty="0">
                <a:latin typeface="+mn-ea"/>
              </a:rPr>
              <a:t>大，</a:t>
            </a:r>
            <a:r>
              <a:rPr lang="zh-CN" altLang="en-US" sz="1400" dirty="0" smtClean="0">
                <a:latin typeface="+mn-ea"/>
              </a:rPr>
              <a:t>技术栈不统一</a:t>
            </a:r>
            <a:br>
              <a:rPr lang="zh-CN" altLang="en-US" sz="1400" dirty="0" smtClean="0">
                <a:latin typeface="+mn-ea"/>
              </a:rPr>
            </a:br>
            <a:r>
              <a:rPr kumimoji="1" lang="en-US" altLang="zh-CN" sz="1400" dirty="0">
                <a:latin typeface="+mn-ea"/>
              </a:rPr>
              <a:t>1</a:t>
            </a:r>
            <a:r>
              <a:rPr kumimoji="1" lang="zh-CN" altLang="en-US" sz="1400" dirty="0">
                <a:latin typeface="+mn-ea"/>
              </a:rPr>
              <a:t>、</a:t>
            </a:r>
            <a:r>
              <a:rPr kumimoji="1" lang="en-US" altLang="zh-CN" sz="1400" dirty="0">
                <a:latin typeface="+mn-ea"/>
              </a:rPr>
              <a:t>Android</a:t>
            </a:r>
            <a:r>
              <a:rPr kumimoji="1" lang="zh-CN" altLang="en-US" sz="1400" dirty="0">
                <a:latin typeface="+mn-ea"/>
              </a:rPr>
              <a:t>使用</a:t>
            </a:r>
            <a:r>
              <a:rPr kumimoji="1" lang="en-US" altLang="zh-CN" sz="1400" dirty="0">
                <a:latin typeface="+mn-ea"/>
              </a:rPr>
              <a:t>Java/</a:t>
            </a:r>
            <a:r>
              <a:rPr kumimoji="1" lang="en-US" altLang="zh-CN" sz="1400" dirty="0" err="1">
                <a:latin typeface="+mn-ea"/>
              </a:rPr>
              <a:t>Kotlin</a:t>
            </a:r>
            <a:r>
              <a:rPr kumimoji="1" lang="zh-CN" altLang="zh-CN" sz="1400" dirty="0">
                <a:latin typeface="+mn-ea"/>
              </a:rPr>
              <a:t>，</a:t>
            </a:r>
            <a:r>
              <a:rPr kumimoji="1" lang="en-US" altLang="zh-CN" sz="1400" dirty="0" err="1">
                <a:latin typeface="+mn-ea"/>
              </a:rPr>
              <a:t>iOS</a:t>
            </a:r>
            <a:r>
              <a:rPr kumimoji="1" lang="zh-CN" altLang="en-US" sz="1400" dirty="0">
                <a:latin typeface="+mn-ea"/>
              </a:rPr>
              <a:t>使用</a:t>
            </a:r>
            <a:r>
              <a:rPr kumimoji="1" lang="en-US" altLang="zh-CN" sz="1400" dirty="0">
                <a:latin typeface="+mn-ea"/>
              </a:rPr>
              <a:t>OC/Swift</a:t>
            </a:r>
            <a:r>
              <a:rPr kumimoji="1" lang="zh-CN" altLang="en-US" sz="1400" dirty="0">
                <a:latin typeface="+mn-ea"/>
              </a:rPr>
              <a:t>，</a:t>
            </a:r>
            <a:r>
              <a:rPr kumimoji="1" lang="en-US" altLang="zh-CN" sz="1400" dirty="0">
                <a:latin typeface="+mn-ea"/>
              </a:rPr>
              <a:t>Web</a:t>
            </a:r>
            <a:r>
              <a:rPr kumimoji="1" lang="zh-CN" altLang="en-US" sz="1400" dirty="0">
                <a:latin typeface="+mn-ea"/>
              </a:rPr>
              <a:t>使用</a:t>
            </a:r>
            <a:r>
              <a:rPr kumimoji="1" lang="en-US" altLang="zh-CN" sz="1400" dirty="0">
                <a:latin typeface="+mn-ea"/>
              </a:rPr>
              <a:t>JavaScript</a:t>
            </a:r>
            <a:br>
              <a:rPr kumimoji="1" lang="en-US" altLang="zh-CN" sz="1400" dirty="0">
                <a:latin typeface="+mn-ea"/>
              </a:rPr>
            </a:br>
            <a:r>
              <a:rPr kumimoji="1" lang="en-US" altLang="zh-CN" sz="1400" dirty="0">
                <a:latin typeface="+mn-ea"/>
              </a:rPr>
              <a:t>2</a:t>
            </a:r>
            <a:r>
              <a:rPr kumimoji="1" lang="zh-CN" altLang="en-US" sz="1400">
                <a:latin typeface="+mn-ea"/>
              </a:rPr>
              <a:t>、设备厂商众多、系统版本多、屏幕碎片化，兼容和适配工作量巨大时间、人力资源紧张，开发效率至关重要</a:t>
            </a:r>
            <a:endParaRPr lang="en-US" altLang="zh-CN" sz="1400" dirty="0" smtClean="0">
              <a:latin typeface="+mn-ea"/>
            </a:endParaRPr>
          </a:p>
          <a:p>
            <a:pPr marL="342900" indent="-342900">
              <a:buFont typeface="Arial"/>
              <a:buChar char="•"/>
            </a:pPr>
            <a:r>
              <a:rPr kumimoji="1" lang="zh-CN" altLang="en-US" sz="1400" dirty="0" smtClean="0">
                <a:latin typeface="+mn-ea"/>
              </a:rPr>
              <a:t>为保证效率、方便调试、开发时需要所见即所得（热重载</a:t>
            </a:r>
            <a:r>
              <a:rPr kumimoji="1" lang="zh-CN" altLang="en-US" sz="1400" dirty="0" smtClean="0">
                <a:latin typeface="+mn-ea"/>
              </a:rPr>
              <a:t>）</a:t>
            </a:r>
            <a:endParaRPr kumimoji="1" lang="zh-CN" altLang="en-US" sz="1400" dirty="0">
              <a:latin typeface="+mn-ea"/>
            </a:endParaRPr>
          </a:p>
          <a:p>
            <a:pPr marL="342900" indent="-342900">
              <a:buFont typeface="Arial"/>
              <a:buChar char="•"/>
            </a:pPr>
            <a:r>
              <a:rPr kumimoji="1" lang="zh-CN" altLang="en-US" sz="1400" dirty="0">
                <a:latin typeface="+mn-ea"/>
              </a:rPr>
              <a:t>项目初期快速迭代，需要引入热</a:t>
            </a:r>
            <a:r>
              <a:rPr kumimoji="1" lang="zh-CN" altLang="en-US" sz="1400" dirty="0" smtClean="0">
                <a:latin typeface="+mn-ea"/>
              </a:rPr>
              <a:t>更新</a:t>
            </a:r>
            <a:endParaRPr kumimoji="1" lang="en-US" altLang="zh-CN" sz="1400" dirty="0" smtClean="0">
              <a:latin typeface="+mn-ea"/>
            </a:endParaRPr>
          </a:p>
        </p:txBody>
      </p:sp>
      <p:sp>
        <p:nvSpPr>
          <p:cNvPr id="10" name="文本框 9"/>
          <p:cNvSpPr txBox="1"/>
          <p:nvPr/>
        </p:nvSpPr>
        <p:spPr>
          <a:xfrm>
            <a:off x="409395" y="434505"/>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Tree>
    <p:extLst>
      <p:ext uri="{BB962C8B-B14F-4D97-AF65-F5344CB8AC3E}">
        <p14:creationId xmlns:p14="http://schemas.microsoft.com/office/powerpoint/2010/main" val="13884490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540" y="1215483"/>
            <a:ext cx="9670482" cy="923330"/>
          </a:xfrm>
          <a:prstGeom prst="rect">
            <a:avLst/>
          </a:prstGeom>
        </p:spPr>
        <p:txBody>
          <a:bodyPr wrap="square">
            <a:spAutoFit/>
          </a:bodyPr>
          <a:lstStyle/>
          <a:p>
            <a:r>
              <a:rPr lang="en-US" altLang="zh-CN" dirty="0" err="1" smtClean="0"/>
              <a:t>Dio</a:t>
            </a:r>
            <a:r>
              <a:rPr lang="en-US" altLang="zh-CN" dirty="0" smtClean="0"/>
              <a:t>:</a:t>
            </a:r>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1148540" y="2620509"/>
            <a:ext cx="9806204"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1148541" y="4025535"/>
            <a:ext cx="10025250"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
        <p:nvSpPr>
          <p:cNvPr id="8" name="文本框 7"/>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开源项目</a:t>
            </a:r>
            <a:endParaRPr kumimoji="1" lang="zh-CN" altLang="en-US" dirty="0"/>
          </a:p>
        </p:txBody>
      </p:sp>
    </p:spTree>
    <p:extLst>
      <p:ext uri="{BB962C8B-B14F-4D97-AF65-F5344CB8AC3E}">
        <p14:creationId xmlns:p14="http://schemas.microsoft.com/office/powerpoint/2010/main" val="35242899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1057" y="1361991"/>
            <a:ext cx="9917859" cy="2031325"/>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p>
          <a:p>
            <a:r>
              <a:rPr lang="en-US" altLang="zh-TW" dirty="0" smtClean="0"/>
              <a:t>IDE</a:t>
            </a:r>
            <a:r>
              <a:rPr lang="zh-TW" altLang="en-US" dirty="0" smtClean="0"/>
              <a:t>：</a:t>
            </a:r>
            <a:r>
              <a:rPr lang="en-US" altLang="zh-TW" dirty="0" smtClean="0"/>
              <a:t>Android </a:t>
            </a:r>
            <a:r>
              <a:rPr lang="en-US" altLang="zh-TW" dirty="0"/>
              <a:t>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p>
          <a:p>
            <a:r>
              <a:rPr lang="zh-TW" altLang="en-US" dirty="0" smtClean="0"/>
              <a:t>起步</a:t>
            </a:r>
            <a:r>
              <a:rPr lang="en-US" altLang="zh-TW" dirty="0" smtClean="0"/>
              <a:t>/</a:t>
            </a:r>
            <a:r>
              <a:rPr lang="zh-CN" altLang="en-US" dirty="0" smtClean="0"/>
              <a:t>入门：</a:t>
            </a:r>
            <a:r>
              <a:rPr lang="en-US" altLang="zh-CN" dirty="0"/>
              <a:t>https://</a:t>
            </a:r>
            <a:r>
              <a:rPr lang="en-US" altLang="zh-CN" dirty="0" err="1"/>
              <a:t>flutterchina.club</a:t>
            </a:r>
            <a:r>
              <a:rPr lang="en-US" altLang="zh-CN" dirty="0"/>
              <a:t>/tutorials/interactive/</a:t>
            </a:r>
            <a:endParaRPr lang="zh-CN" altLang="en-US" dirty="0" smtClean="0"/>
          </a:p>
          <a:p>
            <a:r>
              <a:rPr lang="zh-CN" altLang="de-DE" dirty="0" smtClean="0"/>
              <a:t>状态</a:t>
            </a:r>
            <a:r>
              <a:rPr lang="zh-CN" altLang="de-DE" dirty="0"/>
              <a:t>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smtClean="0"/>
              <a:t>。</a:t>
            </a:r>
            <a:endParaRPr lang="zh-CN" altLang="en-US" dirty="0" smtClean="0"/>
          </a:p>
          <a:p>
            <a:r>
              <a:rPr lang="zh-CN" altLang="en-US" dirty="0" smtClean="0"/>
              <a:t>实践</a:t>
            </a:r>
            <a:r>
              <a:rPr lang="zh-CN" altLang="en-US" dirty="0"/>
              <a:t>：重构现有项目的一个页面，并尝试集成到原生项目中。</a:t>
            </a:r>
          </a:p>
          <a:p>
            <a:r>
              <a:rPr lang="zh-CN" altLang="en-US" dirty="0" smtClean="0"/>
              <a:t>深入</a:t>
            </a:r>
            <a:r>
              <a:rPr lang="zh-CN" altLang="en-US" dirty="0"/>
              <a:t>：查看源码并知晓</a:t>
            </a:r>
            <a:r>
              <a:rPr lang="en-US" altLang="zh-CN" dirty="0"/>
              <a:t>Flutter</a:t>
            </a:r>
            <a:r>
              <a:rPr lang="zh-CN" altLang="en-US" dirty="0"/>
              <a:t>运行原理。</a:t>
            </a:r>
            <a:endParaRPr kumimoji="1" lang="zh-CN" altLang="en-US" dirty="0"/>
          </a:p>
        </p:txBody>
      </p:sp>
      <p:sp>
        <p:nvSpPr>
          <p:cNvPr id="3" name="文本框 2"/>
          <p:cNvSpPr txBox="1"/>
          <p:nvPr/>
        </p:nvSpPr>
        <p:spPr>
          <a:xfrm>
            <a:off x="417749" y="426145"/>
            <a:ext cx="1377375"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推荐</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2423" y="1938539"/>
            <a:ext cx="5840129" cy="1200328"/>
          </a:xfrm>
          <a:prstGeom prst="rect">
            <a:avLst/>
          </a:prstGeom>
          <a:noFill/>
        </p:spPr>
        <p:txBody>
          <a:bodyPr wrap="square" rtlCol="0">
            <a:spAutoFit/>
          </a:bodyPr>
          <a:lstStyle/>
          <a:p>
            <a:r>
              <a:rPr kumimoji="1" lang="en-US" altLang="zh-CN" sz="800" dirty="0" err="1"/>
              <a:t>weex</a:t>
            </a:r>
            <a:r>
              <a:rPr kumimoji="1" lang="zh-CN" altLang="en-US" sz="800" dirty="0"/>
              <a:t>工作原理</a:t>
            </a:r>
          </a:p>
          <a:p>
            <a:r>
              <a:rPr kumimoji="1" lang="en-US" altLang="zh-CN" sz="800" dirty="0" err="1"/>
              <a:t>Weex</a:t>
            </a:r>
            <a:r>
              <a:rPr kumimoji="1" lang="en-US" altLang="zh-CN" sz="800" dirty="0"/>
              <a:t> </a:t>
            </a:r>
            <a:r>
              <a:rPr kumimoji="1" lang="zh-CN" altLang="en-US" sz="800" dirty="0"/>
              <a:t>表面上是一个客户端技术，但实际上它串联起了从本地开发、云端部署到分发的整个链路。开发者首先可在本地像编写 </a:t>
            </a:r>
            <a:r>
              <a:rPr kumimoji="1" lang="en-US" altLang="zh-CN" sz="800" dirty="0"/>
              <a:t>web </a:t>
            </a:r>
            <a:r>
              <a:rPr kumimoji="1" lang="zh-CN" altLang="en-US" sz="800" dirty="0"/>
              <a:t>页面一样编写一个 </a:t>
            </a:r>
            <a:r>
              <a:rPr kumimoji="1" lang="en-US" altLang="zh-CN" sz="800" dirty="0"/>
              <a:t>app </a:t>
            </a:r>
            <a:r>
              <a:rPr kumimoji="1" lang="zh-CN" altLang="en-US" sz="800" dirty="0"/>
              <a:t>的界面，然后通过命令行工具将之编译成一段 </a:t>
            </a:r>
            <a:r>
              <a:rPr kumimoji="1" lang="en-US" altLang="zh-CN" sz="800" dirty="0"/>
              <a:t>JavaScript </a:t>
            </a:r>
            <a:r>
              <a:rPr kumimoji="1" lang="zh-CN" altLang="en-US" sz="800" dirty="0"/>
              <a:t>代码，生成一个 </a:t>
            </a:r>
            <a:r>
              <a:rPr kumimoji="1" lang="en-US" altLang="zh-CN" sz="800" dirty="0" err="1"/>
              <a:t>Weex</a:t>
            </a:r>
            <a:r>
              <a:rPr kumimoji="1" lang="en-US" altLang="zh-CN" sz="800" dirty="0"/>
              <a:t> </a:t>
            </a:r>
            <a:r>
              <a:rPr kumimoji="1" lang="zh-CN" altLang="en-US" sz="800" dirty="0"/>
              <a:t>的 </a:t>
            </a:r>
            <a:r>
              <a:rPr kumimoji="1" lang="en-US" altLang="zh-CN" sz="800" dirty="0"/>
              <a:t>JS bundle</a:t>
            </a:r>
            <a:r>
              <a:rPr kumimoji="1" lang="zh-CN" altLang="en-US" sz="800" dirty="0"/>
              <a:t>；同时，开发者可以将生成的 </a:t>
            </a:r>
            <a:r>
              <a:rPr kumimoji="1" lang="en-US" altLang="zh-CN" sz="800" dirty="0"/>
              <a:t>JS bundle </a:t>
            </a:r>
            <a:r>
              <a:rPr kumimoji="1" lang="zh-CN" altLang="en-US" sz="800" dirty="0"/>
              <a:t>部署至云端，然后通过网络请求或预下发的方式加载至用户的移动应用客户端；在移动应用客户端里，</a:t>
            </a:r>
            <a:r>
              <a:rPr kumimoji="1" lang="en-US" altLang="zh-CN" sz="800" dirty="0" err="1"/>
              <a:t>Weex</a:t>
            </a:r>
            <a:r>
              <a:rPr kumimoji="1" lang="en-US" altLang="zh-CN" sz="800" dirty="0"/>
              <a:t> SDK </a:t>
            </a:r>
            <a:r>
              <a:rPr kumimoji="1" lang="zh-CN" altLang="en-US" sz="800" dirty="0"/>
              <a:t>会准备好一个 </a:t>
            </a:r>
            <a:r>
              <a:rPr kumimoji="1" lang="en-US" altLang="zh-CN" sz="800" dirty="0"/>
              <a:t>JavaScript </a:t>
            </a:r>
            <a:r>
              <a:rPr kumimoji="1" lang="zh-CN" altLang="en-US" sz="800" dirty="0"/>
              <a:t>执行环境，并且在用户打开一个 </a:t>
            </a:r>
            <a:r>
              <a:rPr kumimoji="1" lang="en-US" altLang="zh-CN" sz="800" dirty="0" err="1"/>
              <a:t>Weex</a:t>
            </a:r>
            <a:r>
              <a:rPr kumimoji="1" lang="en-US" altLang="zh-CN" sz="800" dirty="0"/>
              <a:t> </a:t>
            </a:r>
            <a:r>
              <a:rPr kumimoji="1" lang="zh-CN" altLang="en-US" sz="800" dirty="0"/>
              <a:t>页面时在这个执行环境中执行相应的 </a:t>
            </a:r>
            <a:r>
              <a:rPr kumimoji="1" lang="en-US" altLang="zh-CN" sz="800" dirty="0"/>
              <a:t>JS bundle</a:t>
            </a:r>
            <a:r>
              <a:rPr kumimoji="1" lang="zh-CN" altLang="en-US" sz="800" dirty="0"/>
              <a:t>，并将执行过程中产生的各种命令发送到 </a:t>
            </a:r>
            <a:r>
              <a:rPr kumimoji="1" lang="en-US" altLang="zh-CN" sz="800" dirty="0"/>
              <a:t>native </a:t>
            </a:r>
            <a:r>
              <a:rPr kumimoji="1" lang="zh-CN" altLang="en-US" sz="800" dirty="0"/>
              <a:t>端进行界面渲染、数据存储、网络通信、调用设备功能及用户交互响应等功能；同时，如果用户希望使用浏览器访问这个界面，那么他可以在浏览器里打开一个相同的 </a:t>
            </a:r>
            <a:r>
              <a:rPr kumimoji="1" lang="en-US" altLang="zh-CN" sz="800" dirty="0"/>
              <a:t>web </a:t>
            </a:r>
            <a:r>
              <a:rPr kumimoji="1" lang="zh-CN" altLang="en-US" sz="800" dirty="0"/>
              <a:t>页面，这个页面和移动应用使用相同的页面源代码，但被编译成适合</a:t>
            </a:r>
            <a:r>
              <a:rPr kumimoji="1" lang="en-US" altLang="zh-CN" sz="800" dirty="0"/>
              <a:t>Web</a:t>
            </a:r>
            <a:r>
              <a:rPr kumimoji="1" lang="zh-CN" altLang="en-US" sz="800" dirty="0"/>
              <a:t>展示的</a:t>
            </a:r>
            <a:r>
              <a:rPr kumimoji="1" lang="en-US" altLang="zh-CN" sz="800" dirty="0"/>
              <a:t>JS Bundle</a:t>
            </a:r>
            <a:r>
              <a:rPr kumimoji="1" lang="zh-CN" altLang="en-US" sz="800" dirty="0"/>
              <a:t>，通过浏览器里的 </a:t>
            </a:r>
            <a:r>
              <a:rPr kumimoji="1" lang="en-US" altLang="zh-CN" sz="800" dirty="0"/>
              <a:t>JavaScript </a:t>
            </a:r>
            <a:r>
              <a:rPr kumimoji="1" lang="zh-CN" altLang="en-US" sz="800" dirty="0"/>
              <a:t>引擎及 </a:t>
            </a:r>
            <a:r>
              <a:rPr kumimoji="1" lang="en-US" altLang="zh-CN" sz="800" dirty="0" err="1"/>
              <a:t>Weex</a:t>
            </a:r>
            <a:r>
              <a:rPr kumimoji="1" lang="en-US" altLang="zh-CN" sz="800" dirty="0"/>
              <a:t> SDK </a:t>
            </a:r>
            <a:r>
              <a:rPr kumimoji="1" lang="zh-CN" altLang="en-US" sz="800" dirty="0"/>
              <a:t>运行起来的</a:t>
            </a:r>
            <a:r>
              <a:rPr kumimoji="1" lang="zh-CN" altLang="en-US" sz="800" dirty="0" smtClean="0"/>
              <a:t>。</a:t>
            </a:r>
            <a:endParaRPr kumimoji="1" lang="zh-CN" altLang="en-US" sz="800" dirty="0"/>
          </a:p>
        </p:txBody>
      </p:sp>
      <p:pic>
        <p:nvPicPr>
          <p:cNvPr id="3" name="图片 2" descr="2189266-725a89febda4ad6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4" y="0"/>
            <a:ext cx="4647456" cy="3485592"/>
          </a:xfrm>
          <a:prstGeom prst="rect">
            <a:avLst/>
          </a:prstGeom>
        </p:spPr>
      </p:pic>
      <p:pic>
        <p:nvPicPr>
          <p:cNvPr id="4" name="图片 3" descr="2189266-1557efd1ac5cac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37" y="3612052"/>
            <a:ext cx="7153046" cy="2596556"/>
          </a:xfrm>
          <a:prstGeom prst="rect">
            <a:avLst/>
          </a:prstGeom>
        </p:spPr>
      </p:pic>
      <p:pic>
        <p:nvPicPr>
          <p:cNvPr id="5" name="图片 4" descr="337731-20160906161647019-175522348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50" y="3602246"/>
            <a:ext cx="4889750" cy="3255753"/>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0130" y="1094606"/>
            <a:ext cx="6842726" cy="830997"/>
          </a:xfrm>
          <a:prstGeom prst="rect">
            <a:avLst/>
          </a:prstGeom>
          <a:noFill/>
        </p:spPr>
        <p:txBody>
          <a:bodyPr wrap="square" rtlCol="0">
            <a:spAutoFit/>
          </a:bodyPr>
          <a:lstStyle/>
          <a:p>
            <a:r>
              <a:rPr lang="en-US" altLang="zh-CN" sz="800" dirty="0" err="1"/>
              <a:t>Weex</a:t>
            </a:r>
            <a:r>
              <a:rPr lang="en-US" altLang="zh-CN" sz="800" dirty="0"/>
              <a:t> </a:t>
            </a:r>
            <a:r>
              <a:rPr lang="zh-CN" altLang="en-US" sz="800" dirty="0"/>
              <a:t>致力于使开发者能基于通用跨平台的 </a:t>
            </a:r>
            <a:r>
              <a:rPr lang="en-US" altLang="zh-CN" sz="800" dirty="0"/>
              <a:t>Web </a:t>
            </a:r>
            <a:r>
              <a:rPr lang="zh-CN" altLang="en-US" sz="800" dirty="0"/>
              <a:t>开发语言和开发经验，来构建 </a:t>
            </a:r>
            <a:r>
              <a:rPr lang="en-US" altLang="zh-CN" sz="800" dirty="0"/>
              <a:t>Android</a:t>
            </a:r>
            <a:r>
              <a:rPr lang="zh-CN" altLang="en-US" sz="800" dirty="0"/>
              <a:t>、</a:t>
            </a:r>
            <a:r>
              <a:rPr lang="en-US" altLang="zh-CN" sz="800" dirty="0" err="1"/>
              <a:t>iOS</a:t>
            </a:r>
            <a:r>
              <a:rPr lang="en-US" altLang="zh-CN" sz="800" dirty="0"/>
              <a:t> </a:t>
            </a:r>
            <a:r>
              <a:rPr lang="zh-CN" altLang="en-US" sz="800" dirty="0"/>
              <a:t>和 </a:t>
            </a:r>
            <a:r>
              <a:rPr lang="en-US" altLang="zh-CN" sz="800" dirty="0"/>
              <a:t>Web </a:t>
            </a:r>
            <a:r>
              <a:rPr lang="zh-CN" altLang="en-US" sz="800" dirty="0"/>
              <a:t>应用。简单来说，在集成了 </a:t>
            </a:r>
            <a:r>
              <a:rPr lang="en-US" altLang="zh-CN" sz="800" dirty="0" err="1"/>
              <a:t>WeexSDK</a:t>
            </a:r>
            <a:r>
              <a:rPr lang="en-US" altLang="zh-CN" sz="800" dirty="0"/>
              <a:t> </a:t>
            </a:r>
            <a:r>
              <a:rPr lang="zh-CN" altLang="en-US" sz="800" dirty="0"/>
              <a:t>之后，你可以使用 </a:t>
            </a:r>
            <a:r>
              <a:rPr lang="en-US" altLang="zh-CN" sz="800" dirty="0"/>
              <a:t>JavaScript </a:t>
            </a:r>
            <a:r>
              <a:rPr lang="zh-CN" altLang="en-US" sz="800" dirty="0"/>
              <a:t>语言和前端开发经验来开发移动应用。</a:t>
            </a:r>
          </a:p>
          <a:p>
            <a:r>
              <a:rPr lang="en-US" altLang="zh-CN" sz="800" dirty="0" err="1"/>
              <a:t>Weex</a:t>
            </a:r>
            <a:r>
              <a:rPr lang="en-US" altLang="zh-CN" sz="800" dirty="0"/>
              <a:t> </a:t>
            </a:r>
            <a:r>
              <a:rPr lang="zh-CN" altLang="en-US" sz="800" dirty="0"/>
              <a:t>渲染引擎与 </a:t>
            </a:r>
            <a:r>
              <a:rPr lang="en-US" altLang="zh-CN" sz="800" dirty="0"/>
              <a:t>DSL </a:t>
            </a:r>
            <a:r>
              <a:rPr lang="zh-CN" altLang="en-US" sz="800" dirty="0"/>
              <a:t>语法层是分开的，</a:t>
            </a:r>
            <a:r>
              <a:rPr lang="en-US" altLang="zh-CN" sz="800" dirty="0" err="1"/>
              <a:t>Weex</a:t>
            </a:r>
            <a:r>
              <a:rPr lang="en-US" altLang="zh-CN" sz="800" dirty="0"/>
              <a:t> </a:t>
            </a:r>
            <a:r>
              <a:rPr lang="zh-CN" altLang="en-US" sz="800" dirty="0"/>
              <a:t>并不强依赖任何特定的前端框架。目前 </a:t>
            </a:r>
            <a:r>
              <a:rPr lang="en-US" altLang="zh-CN" sz="800" dirty="0">
                <a:hlinkClick r:id="rId2"/>
              </a:rPr>
              <a:t>Vue.js</a:t>
            </a:r>
            <a:r>
              <a:rPr lang="zh-CN" altLang="en-US" sz="800" dirty="0">
                <a:hlinkClick r:id="rId2"/>
              </a:rPr>
              <a:t> 和 </a:t>
            </a:r>
            <a:r>
              <a:rPr lang="en-US" altLang="zh-CN" sz="800" dirty="0">
                <a:hlinkClick r:id="rId3"/>
              </a:rPr>
              <a:t>Rax</a:t>
            </a:r>
            <a:r>
              <a:rPr lang="zh-CN" altLang="en-US" sz="800" dirty="0">
                <a:hlinkClick r:id="rId3"/>
              </a:rPr>
              <a:t> 这两个前端框架被广泛应用于 </a:t>
            </a:r>
            <a:r>
              <a:rPr lang="en-US" altLang="zh-CN" sz="800" dirty="0">
                <a:hlinkClick r:id="rId3"/>
              </a:rPr>
              <a:t>Weex </a:t>
            </a:r>
            <a:r>
              <a:rPr lang="zh-CN" altLang="en-US" sz="800" dirty="0">
                <a:hlinkClick r:id="rId3"/>
              </a:rPr>
              <a:t>页面开发，同时 </a:t>
            </a:r>
            <a:r>
              <a:rPr lang="en-US" altLang="zh-CN" sz="800" dirty="0">
                <a:hlinkClick r:id="rId3"/>
              </a:rPr>
              <a:t>Weex </a:t>
            </a:r>
            <a:r>
              <a:rPr lang="zh-CN" altLang="en-US" sz="800" dirty="0">
                <a:hlinkClick r:id="rId3"/>
              </a:rPr>
              <a:t>也对这两个前端框架提供了最完善的支持。</a:t>
            </a:r>
            <a:r>
              <a:rPr lang="en-US" altLang="zh-CN" sz="800" dirty="0">
                <a:hlinkClick r:id="rId3"/>
              </a:rPr>
              <a:t>Weex </a:t>
            </a:r>
            <a:r>
              <a:rPr lang="zh-CN" altLang="en-US" sz="800" dirty="0">
                <a:hlinkClick r:id="rId3"/>
              </a:rPr>
              <a:t>的另一个主要目标是跟进流行的 </a:t>
            </a:r>
            <a:r>
              <a:rPr lang="en-US" altLang="zh-CN" sz="800" dirty="0">
                <a:hlinkClick r:id="rId3"/>
              </a:rPr>
              <a:t>Web </a:t>
            </a:r>
            <a:r>
              <a:rPr lang="zh-CN" altLang="en-US" sz="800" dirty="0">
                <a:hlinkClick r:id="rId3"/>
              </a:rPr>
              <a:t>开发技术并将其和原生开发的技术结合，实现开发效率和运行性能的高度统一。在开发阶段，一个 </a:t>
            </a:r>
            <a:r>
              <a:rPr lang="en-US" altLang="zh-CN" sz="800" dirty="0">
                <a:hlinkClick r:id="rId3"/>
              </a:rPr>
              <a:t>Weex </a:t>
            </a:r>
            <a:r>
              <a:rPr lang="zh-CN" altLang="en-US" sz="800" dirty="0">
                <a:hlinkClick r:id="rId3"/>
              </a:rPr>
              <a:t>页面就像开发普通网页一样；在运行时，</a:t>
            </a:r>
            <a:r>
              <a:rPr lang="en-US" altLang="zh-CN" sz="800" dirty="0">
                <a:hlinkClick r:id="rId3"/>
              </a:rPr>
              <a:t>Weex </a:t>
            </a:r>
            <a:r>
              <a:rPr lang="zh-CN" altLang="en-US" sz="800" dirty="0">
                <a:hlinkClick r:id="rId3"/>
              </a:rPr>
              <a:t>页面又充分利用了各种操作系统的原生组件和能力。</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3" name="文本框 2"/>
          <p:cNvSpPr txBox="1"/>
          <p:nvPr/>
        </p:nvSpPr>
        <p:spPr>
          <a:xfrm>
            <a:off x="1789009" y="2030452"/>
            <a:ext cx="7200946" cy="307777"/>
          </a:xfrm>
          <a:prstGeom prst="rect">
            <a:avLst/>
          </a:prstGeom>
          <a:noFill/>
        </p:spPr>
        <p:txBody>
          <a:bodyPr wrap="square" rtlCol="0">
            <a:spAutoFit/>
          </a:bodyPr>
          <a:lstStyle/>
          <a:p>
            <a:r>
              <a:rPr lang="en-US" altLang="zh-CN" sz="1400" dirty="0" err="1">
                <a:latin typeface="+mn-ea"/>
                <a:ea typeface="+mn-ea"/>
              </a:rPr>
              <a:t>cordova</a:t>
            </a:r>
            <a:r>
              <a:rPr lang="zh-CN" altLang="en-US" sz="1400" dirty="0">
                <a:latin typeface="+mn-ea"/>
                <a:ea typeface="+mn-ea"/>
              </a:rPr>
              <a:t>、</a:t>
            </a:r>
            <a:r>
              <a:rPr lang="en-US" altLang="zh-CN" sz="1400" dirty="0">
                <a:latin typeface="+mn-ea"/>
                <a:ea typeface="+mn-ea"/>
              </a:rPr>
              <a:t>ionic</a:t>
            </a:r>
            <a:r>
              <a:rPr lang="zh-CN" altLang="en-US" sz="1400" dirty="0">
                <a:latin typeface="+mn-ea"/>
                <a:ea typeface="+mn-ea"/>
              </a:rPr>
              <a:t>、</a:t>
            </a:r>
            <a:r>
              <a:rPr lang="en-US" altLang="zh-CN" sz="1400" dirty="0">
                <a:latin typeface="+mn-ea"/>
                <a:ea typeface="+mn-ea"/>
              </a:rPr>
              <a:t>react-native</a:t>
            </a:r>
            <a:r>
              <a:rPr lang="zh-CN" altLang="en-US" sz="1400" dirty="0">
                <a:latin typeface="+mn-ea"/>
                <a:ea typeface="+mn-ea"/>
              </a:rPr>
              <a:t>、</a:t>
            </a:r>
            <a:r>
              <a:rPr lang="en-US" altLang="zh-CN" sz="1400" dirty="0" err="1">
                <a:latin typeface="+mn-ea"/>
                <a:ea typeface="+mn-ea"/>
              </a:rPr>
              <a:t>weex</a:t>
            </a:r>
            <a:r>
              <a:rPr lang="zh-CN" altLang="en-US" sz="1400" dirty="0">
                <a:latin typeface="+mn-ea"/>
                <a:ea typeface="+mn-ea"/>
              </a:rPr>
              <a:t>、</a:t>
            </a:r>
            <a:r>
              <a:rPr lang="en-US" altLang="zh-CN" sz="1400" dirty="0" err="1">
                <a:latin typeface="+mn-ea"/>
                <a:ea typeface="+mn-ea"/>
              </a:rPr>
              <a:t>kotlin</a:t>
            </a:r>
            <a:r>
              <a:rPr lang="en-US" altLang="zh-CN" sz="1400" dirty="0">
                <a:latin typeface="+mn-ea"/>
                <a:ea typeface="+mn-ea"/>
              </a:rPr>
              <a:t>-native</a:t>
            </a:r>
            <a:r>
              <a:rPr lang="zh-CN" altLang="en-US" sz="1400" dirty="0">
                <a:latin typeface="+mn-ea"/>
                <a:ea typeface="+mn-ea"/>
              </a:rPr>
              <a:t>、</a:t>
            </a:r>
            <a:r>
              <a:rPr lang="en-US" altLang="zh-CN" sz="1400" dirty="0">
                <a:latin typeface="+mn-ea"/>
                <a:ea typeface="+mn-ea"/>
              </a:rPr>
              <a:t>flutter</a:t>
            </a:r>
            <a:r>
              <a:rPr lang="zh-CN" altLang="en-US" sz="1400" dirty="0">
                <a:latin typeface="+mn-ea"/>
                <a:ea typeface="+mn-ea"/>
              </a:rPr>
              <a:t>等跨平台框架的百花齐放</a:t>
            </a:r>
            <a:endParaRPr kumimoji="1" lang="zh-CN" altLang="en-US" sz="1400" dirty="0">
              <a:latin typeface="+mn-ea"/>
              <a:ea typeface="+mn-ea"/>
            </a:endParaRPr>
          </a:p>
        </p:txBody>
      </p:sp>
    </p:spTree>
    <p:extLst>
      <p:ext uri="{BB962C8B-B14F-4D97-AF65-F5344CB8AC3E}">
        <p14:creationId xmlns:p14="http://schemas.microsoft.com/office/powerpoint/2010/main" val="1267729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2" name="图片 1" descr="2054512879-5cf09033db3d1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63" y="1483280"/>
            <a:ext cx="7620000" cy="4286250"/>
          </a:xfrm>
          <a:prstGeom prst="rect">
            <a:avLst/>
          </a:prstGeom>
        </p:spPr>
      </p:pic>
    </p:spTree>
    <p:extLst>
      <p:ext uri="{BB962C8B-B14F-4D97-AF65-F5344CB8AC3E}">
        <p14:creationId xmlns:p14="http://schemas.microsoft.com/office/powerpoint/2010/main" val="33072498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3" name="图片 2" descr="4083843707-5cf0903cdea62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068" y="1558482"/>
            <a:ext cx="7620000" cy="4286250"/>
          </a:xfrm>
          <a:prstGeom prst="rect">
            <a:avLst/>
          </a:prstGeom>
        </p:spPr>
      </p:pic>
    </p:spTree>
    <p:extLst>
      <p:ext uri="{BB962C8B-B14F-4D97-AF65-F5344CB8AC3E}">
        <p14:creationId xmlns:p14="http://schemas.microsoft.com/office/powerpoint/2010/main" val="4284909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2"/>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3"/>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219827" y="1395415"/>
            <a:ext cx="8579941" cy="1384995"/>
          </a:xfrm>
          <a:prstGeom prst="rect">
            <a:avLst/>
          </a:prstGeom>
          <a:noFill/>
        </p:spPr>
        <p:txBody>
          <a:bodyPr wrap="square" rtlCol="0">
            <a:spAutoFit/>
          </a:bodyPr>
          <a:lstStyle/>
          <a:p>
            <a:r>
              <a:rPr lang="en-US" altLang="zh-CN" sz="1200" b="1" dirty="0" err="1" smtClean="0">
                <a:latin typeface="+mn-ea"/>
                <a:ea typeface="+mn-ea"/>
              </a:rPr>
              <a:t>PhoneGap</a:t>
            </a:r>
            <a:endParaRPr lang="en-US" altLang="zh-CN" sz="1200" b="1" dirty="0" smtClean="0">
              <a:latin typeface="+mn-ea"/>
              <a:ea typeface="+mn-ea"/>
            </a:endParaRPr>
          </a:p>
          <a:p>
            <a:endParaRPr lang="en-US" altLang="zh-CN" sz="1200" b="1" dirty="0" smtClean="0">
              <a:latin typeface="+mn-ea"/>
              <a:ea typeface="+mn-ea"/>
            </a:endParaRPr>
          </a:p>
          <a:p>
            <a:r>
              <a:rPr lang="zh-CN" altLang="en-US" sz="1200" dirty="0" smtClean="0">
                <a:latin typeface="+mn-ea"/>
                <a:ea typeface="+mn-ea"/>
              </a:rPr>
              <a:t>是一个基于</a:t>
            </a:r>
            <a:r>
              <a:rPr lang="en-US" altLang="zh-CN" sz="1200" dirty="0">
                <a:latin typeface="+mn-ea"/>
                <a:ea typeface="+mn-ea"/>
              </a:rPr>
              <a:t>HTML</a:t>
            </a:r>
            <a:r>
              <a:rPr lang="zh-CN" altLang="en-US" sz="1200" dirty="0">
                <a:latin typeface="+mn-ea"/>
                <a:ea typeface="+mn-ea"/>
              </a:rPr>
              <a:t>、</a:t>
            </a:r>
            <a:r>
              <a:rPr lang="en-US" altLang="zh-CN" sz="1200" dirty="0">
                <a:latin typeface="+mn-ea"/>
                <a:ea typeface="+mn-ea"/>
              </a:rPr>
              <a:t>CSS</a:t>
            </a:r>
            <a:r>
              <a:rPr lang="zh-CN" altLang="en-US" sz="1200" dirty="0">
                <a:latin typeface="+mn-ea"/>
                <a:ea typeface="+mn-ea"/>
              </a:rPr>
              <a:t>、</a:t>
            </a:r>
            <a:r>
              <a:rPr lang="en-US" altLang="zh-CN" sz="1200" dirty="0">
                <a:latin typeface="+mn-ea"/>
                <a:ea typeface="+mn-ea"/>
              </a:rPr>
              <a:t>JS</a:t>
            </a:r>
            <a:r>
              <a:rPr lang="zh-CN" altLang="en-US" sz="1200" dirty="0">
                <a:latin typeface="+mn-ea"/>
                <a:ea typeface="+mn-ea"/>
              </a:rPr>
              <a:t>创建跨平台移动应程序的快速开发平台。与传统</a:t>
            </a:r>
            <a:r>
              <a:rPr lang="en-US" altLang="zh-CN" sz="1200" dirty="0">
                <a:latin typeface="+mn-ea"/>
                <a:ea typeface="+mn-ea"/>
              </a:rPr>
              <a:t>Web</a:t>
            </a:r>
            <a:r>
              <a:rPr lang="zh-CN" altLang="en-US" sz="1200" dirty="0">
                <a:latin typeface="+mn-ea"/>
                <a:ea typeface="+mn-ea"/>
              </a:rPr>
              <a:t>应用不同的是</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它使开发</a:t>
            </a:r>
            <a:r>
              <a:rPr lang="zh-CN" altLang="en-US" sz="1200" dirty="0">
                <a:latin typeface="+mn-ea"/>
                <a:ea typeface="+mn-ea"/>
              </a:rPr>
              <a:t>者能够利用</a:t>
            </a:r>
            <a:r>
              <a:rPr lang="en-US" altLang="zh-CN" sz="1200" dirty="0">
                <a:latin typeface="+mn-ea"/>
                <a:ea typeface="+mn-ea"/>
              </a:rPr>
              <a:t>iPhone</a:t>
            </a:r>
            <a:r>
              <a:rPr lang="zh-CN" altLang="en-US" sz="1200" dirty="0">
                <a:latin typeface="+mn-ea"/>
                <a:ea typeface="+mn-ea"/>
              </a:rPr>
              <a:t>、</a:t>
            </a:r>
            <a:r>
              <a:rPr lang="en-US" altLang="zh-CN" sz="1200" dirty="0">
                <a:latin typeface="+mn-ea"/>
                <a:ea typeface="+mn-ea"/>
              </a:rPr>
              <a:t>Android</a:t>
            </a:r>
            <a:r>
              <a:rPr lang="zh-CN" altLang="en-US" sz="1200" dirty="0">
                <a:latin typeface="+mn-ea"/>
                <a:ea typeface="+mn-ea"/>
              </a:rPr>
              <a:t>等智能手机的核心本地功能，比如</a:t>
            </a:r>
            <a:r>
              <a:rPr lang="en-US" altLang="zh-CN" sz="1200" dirty="0">
                <a:latin typeface="+mn-ea"/>
                <a:ea typeface="+mn-ea"/>
              </a:rPr>
              <a:t>GPS</a:t>
            </a:r>
            <a:r>
              <a:rPr lang="zh-CN" altLang="en-US" sz="1200" dirty="0">
                <a:latin typeface="+mn-ea"/>
                <a:ea typeface="+mn-ea"/>
              </a:rPr>
              <a:t>、传感器、震动</a:t>
            </a:r>
            <a:r>
              <a:rPr lang="zh-CN" altLang="en-US" sz="1200" dirty="0" smtClean="0">
                <a:latin typeface="+mn-ea"/>
                <a:ea typeface="+mn-ea"/>
              </a:rPr>
              <a:t>。</a:t>
            </a:r>
            <a:endParaRPr lang="en-US" altLang="zh-CN" sz="1200" dirty="0" smtClean="0">
              <a:latin typeface="+mn-ea"/>
              <a:ea typeface="+mn-ea"/>
            </a:endParaRPr>
          </a:p>
          <a:p>
            <a:r>
              <a:rPr lang="en-US" altLang="zh-CN" sz="1200" dirty="0" smtClean="0"/>
              <a:t>09</a:t>
            </a:r>
            <a:r>
              <a:rPr lang="zh-CN" altLang="en-US" sz="1200" dirty="0" smtClean="0"/>
              <a:t>年，</a:t>
            </a:r>
            <a:r>
              <a:rPr lang="zh-CN" altLang="en-US" sz="1200" dirty="0"/>
              <a:t>在</a:t>
            </a:r>
            <a:r>
              <a:rPr lang="en-US" altLang="zh-CN" sz="1200" dirty="0" err="1"/>
              <a:t>iosDevCamp</a:t>
            </a:r>
            <a:r>
              <a:rPr lang="zh-CN" altLang="en-US" sz="1200" dirty="0"/>
              <a:t>，觉着</a:t>
            </a:r>
            <a:r>
              <a:rPr lang="en-US" altLang="zh-CN" sz="1200" dirty="0" err="1"/>
              <a:t>oc</a:t>
            </a:r>
            <a:r>
              <a:rPr lang="zh-CN" altLang="en-US" sz="1200" dirty="0"/>
              <a:t>太复杂，尝试使用前端技术来实现</a:t>
            </a:r>
            <a:r>
              <a:rPr lang="en-US" altLang="zh-CN" sz="1200" dirty="0" err="1"/>
              <a:t>ios</a:t>
            </a:r>
            <a:r>
              <a:rPr lang="zh-CN" altLang="en-US" sz="1200" dirty="0"/>
              <a:t>下的应用程序。</a:t>
            </a:r>
          </a:p>
          <a:p>
            <a:r>
              <a:rPr lang="it-IT" altLang="zh-CN" sz="1200" dirty="0"/>
              <a:t>11</a:t>
            </a:r>
            <a:r>
              <a:rPr lang="zh-CN" altLang="it-IT" sz="1200" dirty="0"/>
              <a:t>年，支持</a:t>
            </a:r>
            <a:r>
              <a:rPr lang="it-IT" altLang="zh-CN" sz="1200" dirty="0"/>
              <a:t>6</a:t>
            </a:r>
            <a:r>
              <a:rPr lang="zh-CN" altLang="it-IT" sz="1200" dirty="0"/>
              <a:t>个平台（</a:t>
            </a:r>
            <a:r>
              <a:rPr lang="it-IT" altLang="zh-CN" sz="1200" dirty="0" err="1"/>
              <a:t>iOS</a:t>
            </a:r>
            <a:r>
              <a:rPr lang="zh-CN" altLang="it-IT" sz="1200" dirty="0"/>
              <a:t>、</a:t>
            </a:r>
            <a:r>
              <a:rPr lang="it-IT" altLang="zh-CN" sz="1200" dirty="0" err="1"/>
              <a:t>Android</a:t>
            </a:r>
            <a:r>
              <a:rPr lang="zh-CN" altLang="it-IT" sz="1200" dirty="0"/>
              <a:t>、</a:t>
            </a:r>
            <a:r>
              <a:rPr lang="it-IT" altLang="zh-CN" sz="1200" dirty="0" err="1"/>
              <a:t>BlackBerry</a:t>
            </a:r>
            <a:r>
              <a:rPr lang="zh-CN" altLang="it-IT" sz="1200" dirty="0"/>
              <a:t>、</a:t>
            </a:r>
            <a:r>
              <a:rPr lang="it-IT" altLang="zh-CN" sz="1200" dirty="0"/>
              <a:t>Lg</a:t>
            </a:r>
            <a:r>
              <a:rPr lang="zh-CN" altLang="it-IT" sz="1200" dirty="0"/>
              <a:t>的</a:t>
            </a:r>
            <a:r>
              <a:rPr lang="it-IT" altLang="zh-CN" sz="1200" dirty="0" err="1"/>
              <a:t>webOS</a:t>
            </a:r>
            <a:r>
              <a:rPr lang="zh-CN" altLang="it-IT" sz="1200" dirty="0"/>
              <a:t>、</a:t>
            </a:r>
            <a:r>
              <a:rPr lang="it-IT" altLang="zh-CN" sz="1200" dirty="0"/>
              <a:t>Symbian</a:t>
            </a:r>
            <a:r>
              <a:rPr lang="zh-CN" altLang="it-IT" sz="1200" dirty="0"/>
              <a:t>。。）</a:t>
            </a:r>
            <a:endParaRPr lang="it-IT" altLang="zh-CN" sz="1200" dirty="0"/>
          </a:p>
          <a:p>
            <a:r>
              <a:rPr lang="en-US" altLang="zh-TW" sz="1200" dirty="0"/>
              <a:t>11</a:t>
            </a:r>
            <a:r>
              <a:rPr lang="zh-TW" altLang="en-US" sz="1200" dirty="0"/>
              <a:t>年</a:t>
            </a:r>
            <a:r>
              <a:rPr lang="en-US" altLang="zh-TW" sz="1200" dirty="0"/>
              <a:t>10</a:t>
            </a:r>
            <a:r>
              <a:rPr lang="zh-TW" altLang="en-US" sz="1200" dirty="0"/>
              <a:t>月份，被</a:t>
            </a:r>
            <a:r>
              <a:rPr lang="en-US" altLang="zh-TW" sz="1200" dirty="0"/>
              <a:t>Adobe</a:t>
            </a:r>
            <a:r>
              <a:rPr lang="zh-TW" altLang="en-US" sz="1200" dirty="0"/>
              <a:t>收购，保留了</a:t>
            </a:r>
            <a:r>
              <a:rPr lang="en-US" altLang="zh-TW" sz="1200" dirty="0" err="1"/>
              <a:t>phoneGap</a:t>
            </a:r>
            <a:r>
              <a:rPr lang="zh-TW" altLang="en-US" sz="1200" dirty="0"/>
              <a:t>的商标所有权。</a:t>
            </a:r>
            <a:r>
              <a:rPr lang="en-US" altLang="zh-TW" sz="1200" dirty="0" err="1"/>
              <a:t>PhoneGap</a:t>
            </a:r>
            <a:r>
              <a:rPr lang="zh-TW" altLang="en-US" sz="1200" dirty="0"/>
              <a:t>贡献的核心代码，被</a:t>
            </a:r>
            <a:r>
              <a:rPr lang="en-US" altLang="zh-TW" sz="1200" dirty="0"/>
              <a:t>Adobe</a:t>
            </a:r>
            <a:r>
              <a:rPr lang="zh-TW" altLang="en-US" sz="1200" dirty="0"/>
              <a:t>改名并开源：</a:t>
            </a:r>
            <a:r>
              <a:rPr lang="en-US" altLang="zh-TW" sz="1200" dirty="0"/>
              <a:t>Cordova</a:t>
            </a:r>
            <a:endParaRPr kumimoji="1" lang="zh-CN" altLang="en-US" sz="1200" dirty="0">
              <a:latin typeface="+mn-ea"/>
              <a:ea typeface="+mn-ea"/>
            </a:endParaRPr>
          </a:p>
        </p:txBody>
      </p:sp>
      <p:sp>
        <p:nvSpPr>
          <p:cNvPr id="5" name="文本框 4"/>
          <p:cNvSpPr txBox="1"/>
          <p:nvPr/>
        </p:nvSpPr>
        <p:spPr>
          <a:xfrm>
            <a:off x="1219827" y="2991367"/>
            <a:ext cx="8580561" cy="1754327"/>
          </a:xfrm>
          <a:prstGeom prst="rect">
            <a:avLst/>
          </a:prstGeom>
          <a:noFill/>
        </p:spPr>
        <p:txBody>
          <a:bodyPr wrap="square" rtlCol="0">
            <a:spAutoFit/>
          </a:bodyPr>
          <a:lstStyle/>
          <a:p>
            <a:r>
              <a:rPr lang="en-US" altLang="zh-CN" sz="1200" b="1" dirty="0"/>
              <a:t>Apache </a:t>
            </a:r>
            <a:r>
              <a:rPr lang="en-US" altLang="zh-CN" sz="1200" b="1" dirty="0" smtClean="0"/>
              <a:t>Cordova</a:t>
            </a:r>
          </a:p>
          <a:p>
            <a:endParaRPr lang="en-US" altLang="zh-CN" sz="1200" b="1" dirty="0" smtClean="0"/>
          </a:p>
          <a:p>
            <a:r>
              <a:rPr lang="zh-CN" altLang="en-US" sz="1200" dirty="0" smtClean="0"/>
              <a:t>是一个开</a:t>
            </a:r>
            <a:r>
              <a:rPr lang="zh-CN" altLang="en-US" sz="1200" dirty="0"/>
              <a:t>源的移动开发框架。允许你用标准的</a:t>
            </a:r>
            <a:r>
              <a:rPr lang="en-US" altLang="zh-CN" sz="1200" dirty="0"/>
              <a:t>web</a:t>
            </a:r>
            <a:r>
              <a:rPr lang="zh-CN" altLang="en-US" sz="1200" dirty="0"/>
              <a:t>技术</a:t>
            </a:r>
            <a:r>
              <a:rPr lang="en-US" altLang="zh-CN" sz="1200" dirty="0"/>
              <a:t>-HTML5,CSS3</a:t>
            </a:r>
            <a:r>
              <a:rPr lang="zh-CN" altLang="en-US" sz="1200" dirty="0"/>
              <a:t>和</a:t>
            </a:r>
            <a:r>
              <a:rPr lang="en-US" altLang="zh-CN" sz="1200" dirty="0"/>
              <a:t>JavaScript</a:t>
            </a:r>
            <a:r>
              <a:rPr lang="zh-CN" altLang="en-US" sz="1200" dirty="0"/>
              <a:t>做跨平台开发。 应用在每个平台的具体执行被封装了起来，并依靠符合标准的</a:t>
            </a:r>
            <a:r>
              <a:rPr lang="en-US" altLang="zh-CN" sz="1200" dirty="0"/>
              <a:t>API</a:t>
            </a:r>
            <a:r>
              <a:rPr lang="zh-CN" altLang="en-US" sz="1200" dirty="0"/>
              <a:t>绑定去访问每个设备的功能，比如说：传感器、数据、网络状态等。</a:t>
            </a:r>
          </a:p>
          <a:p>
            <a:r>
              <a:rPr lang="zh-CN" altLang="it-IT" sz="1200" dirty="0"/>
              <a:t>使用</a:t>
            </a:r>
            <a:r>
              <a:rPr lang="it-IT" altLang="zh-CN" sz="1200" dirty="0"/>
              <a:t>Apache </a:t>
            </a:r>
            <a:r>
              <a:rPr lang="it-IT" altLang="zh-CN" sz="1200" dirty="0" smtClean="0"/>
              <a:t>Cordova</a:t>
            </a:r>
            <a:r>
              <a:rPr lang="zh-CN" altLang="it-IT" sz="1200" dirty="0" smtClean="0"/>
              <a:t>的人群</a:t>
            </a:r>
            <a:r>
              <a:rPr lang="zh-CN" altLang="zh-CN" sz="1200" dirty="0" smtClean="0"/>
              <a:t>：</a:t>
            </a:r>
            <a:endParaRPr lang="it-IT" altLang="zh-CN" sz="1200" dirty="0"/>
          </a:p>
          <a:p>
            <a:r>
              <a:rPr lang="zh-CN" altLang="en-US" sz="1200" dirty="0"/>
              <a:t>移动应用开发者，想扩展一个应用的使用平台，而不通过每个平台的语言和工具集重新实现。</a:t>
            </a:r>
          </a:p>
          <a:p>
            <a:r>
              <a:rPr lang="en-US" altLang="zh-CN" sz="1200" dirty="0"/>
              <a:t>web</a:t>
            </a:r>
            <a:r>
              <a:rPr lang="zh-CN" altLang="en-US" sz="1200" dirty="0"/>
              <a:t>开发者，想包装部署自己的</a:t>
            </a:r>
            <a:r>
              <a:rPr lang="en-US" altLang="zh-CN" sz="1200" dirty="0"/>
              <a:t>web App</a:t>
            </a:r>
            <a:r>
              <a:rPr lang="zh-CN" altLang="en-US" sz="1200" dirty="0"/>
              <a:t>将其分发到各个应用商店门户。</a:t>
            </a:r>
          </a:p>
          <a:p>
            <a:r>
              <a:rPr lang="zh-CN" altLang="en-US" sz="1200" dirty="0"/>
              <a:t>移动应用开发者，有兴趣混合原生应用组建和一个</a:t>
            </a:r>
            <a:r>
              <a:rPr lang="en-US" altLang="zh-CN" sz="1200" i="1" dirty="0" err="1"/>
              <a:t>WebView</a:t>
            </a:r>
            <a:r>
              <a:rPr lang="en-US" altLang="zh-CN" sz="1200" dirty="0"/>
              <a:t>(</a:t>
            </a:r>
            <a:r>
              <a:rPr lang="zh-CN" altLang="en-US" sz="1200" dirty="0"/>
              <a:t>一个特别的浏览器窗口</a:t>
            </a:r>
            <a:r>
              <a:rPr lang="en-US" altLang="zh-CN" sz="1200" dirty="0"/>
              <a:t>) </a:t>
            </a:r>
            <a:r>
              <a:rPr lang="zh-CN" altLang="en-US" sz="1200" dirty="0"/>
              <a:t>可以接触设备</a:t>
            </a:r>
            <a:r>
              <a:rPr lang="en-US" altLang="zh-CN" sz="1200" dirty="0"/>
              <a:t>A</a:t>
            </a:r>
            <a:r>
              <a:rPr lang="zh-CN" altLang="en-US" sz="1200" dirty="0"/>
              <a:t>级</a:t>
            </a:r>
            <a:r>
              <a:rPr lang="en-US" altLang="zh-CN" sz="1200" dirty="0"/>
              <a:t>PI</a:t>
            </a:r>
            <a:r>
              <a:rPr lang="zh-CN" altLang="en-US" sz="1200" dirty="0"/>
              <a:t>，或者你想开发一个原生和</a:t>
            </a:r>
            <a:r>
              <a:rPr lang="en-US" altLang="zh-CN" sz="1200" dirty="0" err="1"/>
              <a:t>WebView</a:t>
            </a:r>
            <a:r>
              <a:rPr lang="zh-CN" altLang="en-US" sz="1200" dirty="0"/>
              <a:t>组件之间的插件接口。</a:t>
            </a:r>
            <a:endParaRPr lang="en-US" altLang="zh-CN" sz="1200" dirty="0"/>
          </a:p>
        </p:txBody>
      </p:sp>
      <p:sp>
        <p:nvSpPr>
          <p:cNvPr id="6" name="文本框 5"/>
          <p:cNvSpPr txBox="1"/>
          <p:nvPr/>
        </p:nvSpPr>
        <p:spPr>
          <a:xfrm>
            <a:off x="1286666" y="5974378"/>
            <a:ext cx="8889697" cy="253916"/>
          </a:xfrm>
          <a:prstGeom prst="rect">
            <a:avLst/>
          </a:prstGeom>
          <a:noFill/>
        </p:spPr>
        <p:txBody>
          <a:bodyPr wrap="square" rtlCol="0">
            <a:spAutoFit/>
          </a:bodyPr>
          <a:lstStyle/>
          <a:p>
            <a:r>
              <a:rPr lang="zh-CN" altLang="en-US" sz="1050" dirty="0">
                <a:solidFill>
                  <a:srgbClr val="FF0000"/>
                </a:solidFill>
              </a:rPr>
              <a:t>传感器集锦 </a:t>
            </a:r>
            <a:r>
              <a:rPr lang="zh-CN" altLang="zh-CN" sz="1050" dirty="0">
                <a:solidFill>
                  <a:srgbClr val="FF0000"/>
                </a:solidFill>
              </a:rPr>
              <a:t>：</a:t>
            </a:r>
            <a:r>
              <a:rPr lang="zh-CN" altLang="en-US" sz="1050" dirty="0" smtClean="0">
                <a:solidFill>
                  <a:srgbClr val="FF0000"/>
                </a:solidFill>
              </a:rPr>
              <a:t>指纹识别</a:t>
            </a:r>
            <a:r>
              <a:rPr lang="zh-CN" altLang="en-US" sz="1050" dirty="0">
                <a:solidFill>
                  <a:srgbClr val="FF0000"/>
                </a:solidFill>
              </a:rPr>
              <a:t>、运动传感器、加速计、环境光感、距离传感器、磁力计、陀螺仪</a:t>
            </a:r>
            <a:endParaRPr kumimoji="1" lang="zh-CN" altLang="en-US" sz="1050" dirty="0">
              <a:solidFill>
                <a:srgbClr val="FF0000"/>
              </a:solidFill>
            </a:endParaRPr>
          </a:p>
        </p:txBody>
      </p:sp>
    </p:spTree>
    <p:extLst>
      <p:ext uri="{BB962C8B-B14F-4D97-AF65-F5344CB8AC3E}">
        <p14:creationId xmlns:p14="http://schemas.microsoft.com/office/powerpoint/2010/main" val="543137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5" name="文本框 4"/>
          <p:cNvSpPr txBox="1"/>
          <p:nvPr/>
        </p:nvSpPr>
        <p:spPr>
          <a:xfrm>
            <a:off x="1029676" y="1320212"/>
            <a:ext cx="8668437" cy="1384995"/>
          </a:xfrm>
          <a:prstGeom prst="rect">
            <a:avLst/>
          </a:prstGeom>
          <a:noFill/>
        </p:spPr>
        <p:txBody>
          <a:bodyPr wrap="square" rtlCol="0">
            <a:spAutoFit/>
          </a:bodyPr>
          <a:lstStyle/>
          <a:p>
            <a:r>
              <a:rPr lang="en-US" altLang="zh-TW" sz="1200" b="1" dirty="0">
                <a:latin typeface="+mn-ea"/>
                <a:ea typeface="+mn-ea"/>
              </a:rPr>
              <a:t>ionic </a:t>
            </a:r>
            <a:endParaRPr lang="en-US" altLang="zh-TW" sz="1200" b="1" dirty="0" smtClean="0">
              <a:latin typeface="+mn-ea"/>
              <a:ea typeface="+mn-ea"/>
            </a:endParaRPr>
          </a:p>
          <a:p>
            <a:endParaRPr lang="en-US" altLang="zh-TW" sz="1200" b="1" dirty="0" smtClean="0">
              <a:latin typeface="+mn-ea"/>
              <a:ea typeface="+mn-ea"/>
            </a:endParaRPr>
          </a:p>
          <a:p>
            <a:r>
              <a:rPr lang="zh-TW" altLang="en-US" sz="1200" dirty="0" smtClean="0">
                <a:latin typeface="+mn-ea"/>
                <a:ea typeface="+mn-ea"/>
              </a:rPr>
              <a:t>是一个强</a:t>
            </a:r>
            <a:r>
              <a:rPr lang="zh-TW" altLang="en-US" sz="1200" dirty="0">
                <a:latin typeface="+mn-ea"/>
                <a:ea typeface="+mn-ea"/>
              </a:rPr>
              <a:t>大的 </a:t>
            </a:r>
            <a:r>
              <a:rPr lang="en-US" altLang="zh-TW" sz="1200" dirty="0">
                <a:latin typeface="+mn-ea"/>
                <a:ea typeface="+mn-ea"/>
              </a:rPr>
              <a:t>HTML5 </a:t>
            </a:r>
            <a:r>
              <a:rPr lang="zh-TW" altLang="en-US" sz="1200" dirty="0">
                <a:latin typeface="+mn-ea"/>
                <a:ea typeface="+mn-ea"/>
              </a:rPr>
              <a:t>应用程序开发框架</a:t>
            </a:r>
            <a:r>
              <a:rPr lang="en-US" altLang="zh-TW" sz="1200" dirty="0">
                <a:latin typeface="+mn-ea"/>
                <a:ea typeface="+mn-ea"/>
              </a:rPr>
              <a:t>(HTML5 Hybrid Mobile App Framework )</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可以帮助您</a:t>
            </a:r>
            <a:r>
              <a:rPr lang="zh-TW" altLang="en-US" sz="1200" dirty="0">
                <a:latin typeface="+mn-ea"/>
                <a:ea typeface="+mn-ea"/>
              </a:rPr>
              <a:t>使用 </a:t>
            </a:r>
            <a:r>
              <a:rPr lang="en-US" altLang="zh-TW" sz="1200" dirty="0">
                <a:latin typeface="+mn-ea"/>
                <a:ea typeface="+mn-ea"/>
              </a:rPr>
              <a:t>Web </a:t>
            </a:r>
            <a:r>
              <a:rPr lang="zh-TW" altLang="en-US" sz="1200" dirty="0">
                <a:latin typeface="+mn-ea"/>
                <a:ea typeface="+mn-ea"/>
              </a:rPr>
              <a:t>技术，比如 </a:t>
            </a:r>
            <a:r>
              <a:rPr lang="en-US" altLang="zh-TW" sz="1200" dirty="0">
                <a:latin typeface="+mn-ea"/>
                <a:ea typeface="+mn-ea"/>
              </a:rPr>
              <a:t>HTML</a:t>
            </a:r>
            <a:r>
              <a:rPr lang="zh-TW" altLang="en-US" sz="1200" dirty="0">
                <a:latin typeface="+mn-ea"/>
                <a:ea typeface="+mn-ea"/>
              </a:rPr>
              <a:t>、</a:t>
            </a:r>
            <a:r>
              <a:rPr lang="en-US" altLang="zh-TW" sz="1200" dirty="0">
                <a:latin typeface="+mn-ea"/>
                <a:ea typeface="+mn-ea"/>
              </a:rPr>
              <a:t>CSS </a:t>
            </a:r>
            <a:r>
              <a:rPr lang="zh-TW" altLang="en-US" sz="1200" dirty="0">
                <a:latin typeface="+mn-ea"/>
                <a:ea typeface="+mn-ea"/>
              </a:rPr>
              <a:t>和 </a:t>
            </a:r>
            <a:r>
              <a:rPr lang="en-US" altLang="zh-TW" sz="1200" dirty="0" err="1">
                <a:latin typeface="+mn-ea"/>
                <a:ea typeface="+mn-ea"/>
              </a:rPr>
              <a:t>Javascript</a:t>
            </a:r>
            <a:r>
              <a:rPr lang="en-US" altLang="zh-TW" sz="1200" dirty="0">
                <a:latin typeface="+mn-ea"/>
                <a:ea typeface="+mn-ea"/>
              </a:rPr>
              <a:t> </a:t>
            </a:r>
            <a:r>
              <a:rPr lang="zh-TW" altLang="en-US" sz="1200" dirty="0">
                <a:latin typeface="+mn-ea"/>
                <a:ea typeface="+mn-ea"/>
              </a:rPr>
              <a:t>构建接近原生体验的移动应用程序。</a:t>
            </a:r>
          </a:p>
          <a:p>
            <a:r>
              <a:rPr lang="en-US" altLang="zh-TW" sz="1200" dirty="0">
                <a:latin typeface="+mn-ea"/>
                <a:ea typeface="+mn-ea"/>
              </a:rPr>
              <a:t>ionic </a:t>
            </a:r>
            <a:r>
              <a:rPr lang="zh-TW" altLang="en-US" sz="1200" dirty="0">
                <a:latin typeface="+mn-ea"/>
                <a:ea typeface="+mn-ea"/>
              </a:rPr>
              <a:t>主要关注外观和体验，以及和你的应用程序的 </a:t>
            </a:r>
            <a:r>
              <a:rPr lang="en-US" altLang="zh-TW" sz="1200" dirty="0">
                <a:latin typeface="+mn-ea"/>
                <a:ea typeface="+mn-ea"/>
              </a:rPr>
              <a:t>UI </a:t>
            </a:r>
            <a:r>
              <a:rPr lang="zh-TW" altLang="en-US" sz="1200" dirty="0">
                <a:latin typeface="+mn-ea"/>
                <a:ea typeface="+mn-ea"/>
              </a:rPr>
              <a:t>交互，特别适合用于基于 </a:t>
            </a:r>
            <a:r>
              <a:rPr lang="en-US" altLang="zh-TW" sz="1200" dirty="0" err="1">
                <a:latin typeface="+mn-ea"/>
                <a:ea typeface="+mn-ea"/>
              </a:rPr>
              <a:t>Hybird</a:t>
            </a:r>
            <a:r>
              <a:rPr lang="en-US" altLang="zh-TW" sz="1200" dirty="0">
                <a:latin typeface="+mn-ea"/>
                <a:ea typeface="+mn-ea"/>
              </a:rPr>
              <a:t> </a:t>
            </a:r>
            <a:r>
              <a:rPr lang="zh-TW" altLang="en-US" sz="1200" dirty="0">
                <a:latin typeface="+mn-ea"/>
                <a:ea typeface="+mn-ea"/>
              </a:rPr>
              <a:t>模式的 </a:t>
            </a:r>
            <a:r>
              <a:rPr lang="en-US" altLang="zh-TW" sz="1200" dirty="0">
                <a:latin typeface="+mn-ea"/>
                <a:ea typeface="+mn-ea"/>
              </a:rPr>
              <a:t>HTML5 </a:t>
            </a:r>
            <a:r>
              <a:rPr lang="zh-TW" altLang="en-US" sz="1200" dirty="0">
                <a:latin typeface="+mn-ea"/>
                <a:ea typeface="+mn-ea"/>
              </a:rPr>
              <a:t>移动应用程序开发</a:t>
            </a:r>
            <a:r>
              <a:rPr lang="zh-TW" altLang="en-US" sz="1200" dirty="0" smtClean="0">
                <a:latin typeface="+mn-ea"/>
                <a:ea typeface="+mn-ea"/>
              </a:rPr>
              <a:t>。</a:t>
            </a:r>
            <a:endParaRPr lang="zh-TW" altLang="en-US" sz="1200" dirty="0">
              <a:latin typeface="+mn-ea"/>
              <a:ea typeface="+mn-ea"/>
            </a:endParaRPr>
          </a:p>
          <a:p>
            <a:r>
              <a:rPr lang="en-US" altLang="zh-TW" sz="1200" dirty="0">
                <a:latin typeface="+mn-ea"/>
                <a:ea typeface="+mn-ea"/>
              </a:rPr>
              <a:t>ionic</a:t>
            </a:r>
            <a:r>
              <a:rPr lang="zh-TW" altLang="en-US" sz="1200" dirty="0">
                <a:latin typeface="+mn-ea"/>
                <a:ea typeface="+mn-ea"/>
              </a:rPr>
              <a:t>是一个轻量的手机</a:t>
            </a:r>
            <a:r>
              <a:rPr lang="en-US" altLang="zh-TW" sz="1200" dirty="0">
                <a:latin typeface="+mn-ea"/>
                <a:ea typeface="+mn-ea"/>
              </a:rPr>
              <a:t>UI</a:t>
            </a:r>
            <a:r>
              <a:rPr lang="zh-TW" altLang="en-US" sz="1200" dirty="0">
                <a:latin typeface="+mn-ea"/>
                <a:ea typeface="+mn-ea"/>
              </a:rPr>
              <a:t>库，具有速度快，界面现代化、美观等特点</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为了解决</a:t>
            </a:r>
            <a:r>
              <a:rPr lang="zh-TW" altLang="en-US" sz="1200" dirty="0">
                <a:latin typeface="+mn-ea"/>
                <a:ea typeface="+mn-ea"/>
              </a:rPr>
              <a:t>其他一些</a:t>
            </a:r>
            <a:r>
              <a:rPr lang="en-US" altLang="zh-TW" sz="1200" dirty="0">
                <a:latin typeface="+mn-ea"/>
                <a:ea typeface="+mn-ea"/>
              </a:rPr>
              <a:t>UI</a:t>
            </a:r>
            <a:r>
              <a:rPr lang="zh-TW" altLang="en-US" sz="1200" dirty="0">
                <a:latin typeface="+mn-ea"/>
                <a:ea typeface="+mn-ea"/>
              </a:rPr>
              <a:t>库在手机上运行缓慢的问题，它直接放弃了</a:t>
            </a:r>
            <a:r>
              <a:rPr lang="en-US" altLang="zh-TW" sz="1200" dirty="0">
                <a:latin typeface="+mn-ea"/>
                <a:ea typeface="+mn-ea"/>
              </a:rPr>
              <a:t>IOS6</a:t>
            </a:r>
            <a:r>
              <a:rPr lang="zh-TW" altLang="en-US" sz="1200" dirty="0">
                <a:latin typeface="+mn-ea"/>
                <a:ea typeface="+mn-ea"/>
              </a:rPr>
              <a:t>和</a:t>
            </a:r>
            <a:r>
              <a:rPr lang="en-US" altLang="zh-TW" sz="1200" dirty="0">
                <a:latin typeface="+mn-ea"/>
                <a:ea typeface="+mn-ea"/>
              </a:rPr>
              <a:t>Android4.1</a:t>
            </a:r>
            <a:r>
              <a:rPr lang="zh-TW" altLang="en-US" sz="1200" dirty="0">
                <a:latin typeface="+mn-ea"/>
                <a:ea typeface="+mn-ea"/>
              </a:rPr>
              <a:t>以下的版本支持，来获取更好的使用体验。</a:t>
            </a:r>
            <a:endParaRPr kumimoji="1" lang="zh-CN" altLang="en-US" sz="1200" dirty="0">
              <a:latin typeface="+mn-ea"/>
              <a:ea typeface="+mn-ea"/>
            </a:endParaRPr>
          </a:p>
        </p:txBody>
      </p:sp>
      <p:sp>
        <p:nvSpPr>
          <p:cNvPr id="6" name="文本框 5"/>
          <p:cNvSpPr txBox="1"/>
          <p:nvPr/>
        </p:nvSpPr>
        <p:spPr>
          <a:xfrm>
            <a:off x="1027662" y="2966300"/>
            <a:ext cx="8672465" cy="1754327"/>
          </a:xfrm>
          <a:prstGeom prst="rect">
            <a:avLst/>
          </a:prstGeom>
          <a:noFill/>
        </p:spPr>
        <p:txBody>
          <a:bodyPr wrap="square" rtlCol="0">
            <a:spAutoFit/>
          </a:bodyPr>
          <a:lstStyle/>
          <a:p>
            <a:r>
              <a:rPr lang="hr-HR" altLang="zh-CN" sz="1200" b="1" dirty="0"/>
              <a:t>ionic </a:t>
            </a:r>
            <a:r>
              <a:rPr lang="zh-CN" altLang="hr-HR" sz="1200" b="1" dirty="0" smtClean="0"/>
              <a:t>特点</a:t>
            </a:r>
            <a:endParaRPr lang="en-US" altLang="zh-CN" sz="1200" b="1" dirty="0" smtClean="0"/>
          </a:p>
          <a:p>
            <a:endParaRPr lang="hr-HR" altLang="zh-CN" sz="1200" b="1" dirty="0"/>
          </a:p>
          <a:p>
            <a:pPr marL="171450" indent="-171450">
              <a:buFont typeface="Arial"/>
              <a:buChar char="•"/>
            </a:pPr>
            <a:r>
              <a:rPr lang="en-US" altLang="zh-TW" sz="1200" dirty="0" smtClean="0"/>
              <a:t>ionic </a:t>
            </a:r>
            <a:r>
              <a:rPr lang="zh-TW" altLang="en-US" sz="1200" dirty="0"/>
              <a:t>基于</a:t>
            </a:r>
            <a:r>
              <a:rPr lang="en-US" altLang="zh-TW" sz="1200" dirty="0"/>
              <a:t>Angular</a:t>
            </a:r>
            <a:r>
              <a:rPr lang="zh-TW" altLang="en-US" sz="1200" dirty="0"/>
              <a:t>语法，简单易学。</a:t>
            </a:r>
          </a:p>
          <a:p>
            <a:pPr marL="171450" indent="-171450">
              <a:buFont typeface="Arial"/>
              <a:buChar char="•"/>
            </a:pPr>
            <a:r>
              <a:rPr lang="en-US" altLang="zh-TW" sz="1200" dirty="0" smtClean="0"/>
              <a:t>ionic </a:t>
            </a:r>
            <a:r>
              <a:rPr lang="zh-TW" altLang="en-US" sz="1200" dirty="0"/>
              <a:t>是一个轻量级框架。</a:t>
            </a:r>
          </a:p>
          <a:p>
            <a:pPr marL="171450" indent="-171450">
              <a:buFont typeface="Arial"/>
              <a:buChar char="•"/>
            </a:pPr>
            <a:r>
              <a:rPr lang="en-US" altLang="zh-TW" sz="1200" dirty="0" smtClean="0"/>
              <a:t>ionic </a:t>
            </a:r>
            <a:r>
              <a:rPr lang="zh-TW" altLang="en-US" sz="1200" dirty="0"/>
              <a:t>完美的融合下一代移动框架，支持 </a:t>
            </a:r>
            <a:r>
              <a:rPr lang="en-US" altLang="zh-TW" sz="1200" dirty="0" err="1"/>
              <a:t>Angularjs</a:t>
            </a:r>
            <a:r>
              <a:rPr lang="en-US" altLang="zh-TW" sz="1200" dirty="0"/>
              <a:t> </a:t>
            </a:r>
            <a:r>
              <a:rPr lang="zh-TW" altLang="en-US" sz="1200" dirty="0"/>
              <a:t>的特性， </a:t>
            </a:r>
            <a:r>
              <a:rPr lang="en-US" altLang="zh-TW" sz="1200" dirty="0"/>
              <a:t>MVC </a:t>
            </a:r>
            <a:r>
              <a:rPr lang="zh-TW" altLang="en-US" sz="1200" dirty="0"/>
              <a:t>，代码易维护。</a:t>
            </a:r>
          </a:p>
          <a:p>
            <a:pPr marL="171450" indent="-171450">
              <a:buFont typeface="Arial"/>
              <a:buChar char="•"/>
            </a:pPr>
            <a:r>
              <a:rPr lang="en-US" altLang="zh-TW" sz="1200" dirty="0" smtClean="0"/>
              <a:t>ionic </a:t>
            </a:r>
            <a:r>
              <a:rPr lang="zh-TW" altLang="en-US" sz="1200" dirty="0"/>
              <a:t>提供了漂亮的设计，通过 </a:t>
            </a:r>
            <a:r>
              <a:rPr lang="en-US" altLang="zh-TW" sz="1200" dirty="0"/>
              <a:t>SASS </a:t>
            </a:r>
            <a:r>
              <a:rPr lang="zh-TW" altLang="en-US" sz="1200" dirty="0"/>
              <a:t>构建应用程序，它提供了很多 </a:t>
            </a:r>
            <a:r>
              <a:rPr lang="en-US" altLang="zh-TW" sz="1200" dirty="0"/>
              <a:t>UI </a:t>
            </a:r>
            <a:r>
              <a:rPr lang="zh-TW" altLang="en-US" sz="1200" dirty="0"/>
              <a:t>组件来帮助开发者开发强大的应用。</a:t>
            </a:r>
          </a:p>
          <a:p>
            <a:pPr marL="171450" indent="-171450">
              <a:buFont typeface="Arial"/>
              <a:buChar char="•"/>
            </a:pPr>
            <a:r>
              <a:rPr lang="en-US" altLang="zh-TW" sz="1200" dirty="0" smtClean="0"/>
              <a:t>ionic </a:t>
            </a:r>
            <a:r>
              <a:rPr lang="zh-TW" altLang="en-US" sz="1200" dirty="0"/>
              <a:t>专注原生，让你看不出混合应用和原生的区别</a:t>
            </a:r>
          </a:p>
          <a:p>
            <a:pPr marL="171450" indent="-171450">
              <a:buFont typeface="Arial"/>
              <a:buChar char="•"/>
            </a:pPr>
            <a:r>
              <a:rPr lang="en-US" altLang="zh-TW" sz="1200" dirty="0" smtClean="0"/>
              <a:t>ionic </a:t>
            </a:r>
            <a:r>
              <a:rPr lang="zh-TW" altLang="en-US" sz="1200" dirty="0"/>
              <a:t>提供了强大的命令行工具。</a:t>
            </a:r>
          </a:p>
          <a:p>
            <a:pPr marL="171450" indent="-171450">
              <a:buFont typeface="Arial"/>
              <a:buChar char="•"/>
            </a:pPr>
            <a:r>
              <a:rPr lang="en-US" altLang="zh-TW" sz="1200" dirty="0" smtClean="0"/>
              <a:t>ionic </a:t>
            </a:r>
            <a:r>
              <a:rPr lang="zh-TW" altLang="en-US" sz="1200" dirty="0"/>
              <a:t>性能优越，运行速度快。</a:t>
            </a:r>
            <a:endParaRPr kumimoji="1" lang="zh-CN" altLang="en-US" sz="1200" dirty="0"/>
          </a:p>
        </p:txBody>
      </p:sp>
    </p:spTree>
    <p:extLst>
      <p:ext uri="{BB962C8B-B14F-4D97-AF65-F5344CB8AC3E}">
        <p14:creationId xmlns:p14="http://schemas.microsoft.com/office/powerpoint/2010/main" val="3658877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047160" y="1174935"/>
            <a:ext cx="9936409" cy="2123658"/>
          </a:xfrm>
          <a:prstGeom prst="rect">
            <a:avLst/>
          </a:prstGeom>
          <a:noFill/>
        </p:spPr>
        <p:txBody>
          <a:bodyPr wrap="none" rtlCol="0">
            <a:spAutoFit/>
          </a:bodyPr>
          <a:lstStyle/>
          <a:p>
            <a:r>
              <a:rPr lang="en-US" altLang="zh-CN" sz="1200" b="1" dirty="0" err="1" smtClean="0">
                <a:latin typeface="+mn-ea"/>
                <a:ea typeface="+mn-ea"/>
              </a:rPr>
              <a:t>APICload</a:t>
            </a:r>
            <a:endParaRPr lang="en-US" altLang="zh-CN" sz="1200" b="1" dirty="0" smtClean="0">
              <a:latin typeface="+mn-ea"/>
              <a:ea typeface="+mn-ea"/>
            </a:endParaRPr>
          </a:p>
          <a:p>
            <a:endParaRPr lang="en-US" altLang="zh-TW" sz="1200" b="1" dirty="0">
              <a:latin typeface="+mn-ea"/>
              <a:ea typeface="+mn-ea"/>
            </a:endParaRPr>
          </a:p>
          <a:p>
            <a:r>
              <a:rPr lang="en-US" altLang="zh-TW" sz="1200" dirty="0">
                <a:latin typeface="+mn-ea"/>
                <a:ea typeface="+mn-ea"/>
              </a:rPr>
              <a:t>Deep Engine</a:t>
            </a:r>
            <a:r>
              <a:rPr lang="zh-TW" altLang="en-US" sz="1200" dirty="0">
                <a:latin typeface="+mn-ea"/>
                <a:ea typeface="+mn-ea"/>
              </a:rPr>
              <a:t>加速</a:t>
            </a:r>
            <a:r>
              <a:rPr lang="en-US" altLang="zh-TW" sz="1200" dirty="0">
                <a:latin typeface="+mn-ea"/>
                <a:ea typeface="+mn-ea"/>
              </a:rPr>
              <a:t>APP</a:t>
            </a:r>
            <a:r>
              <a:rPr lang="zh-TW" altLang="en-US" sz="1200" dirty="0">
                <a:latin typeface="+mn-ea"/>
                <a:ea typeface="+mn-ea"/>
              </a:rPr>
              <a:t>发布，缩短成熟周期</a:t>
            </a:r>
            <a:endParaRPr lang="en-US" altLang="zh-TW" sz="1200" dirty="0">
              <a:latin typeface="+mn-ea"/>
              <a:ea typeface="+mn-ea"/>
            </a:endParaRPr>
          </a:p>
          <a:p>
            <a:r>
              <a:rPr lang="zh-CN" altLang="en-US" sz="1200" dirty="0">
                <a:latin typeface="+mn-ea"/>
                <a:ea typeface="+mn-ea"/>
              </a:rPr>
              <a:t>开发效率高</a:t>
            </a:r>
            <a:r>
              <a:rPr lang="en-US" altLang="zh-CN" sz="1200" dirty="0">
                <a:latin typeface="+mn-ea"/>
                <a:ea typeface="+mn-ea"/>
              </a:rPr>
              <a:t>/</a:t>
            </a:r>
            <a:r>
              <a:rPr lang="zh-CN" altLang="en-US" sz="1200" dirty="0">
                <a:latin typeface="+mn-ea"/>
                <a:ea typeface="+mn-ea"/>
              </a:rPr>
              <a:t>技能要求少</a:t>
            </a:r>
            <a:r>
              <a:rPr lang="en-US" altLang="zh-CN" sz="1200" dirty="0">
                <a:latin typeface="+mn-ea"/>
                <a:ea typeface="+mn-ea"/>
              </a:rPr>
              <a:t>/</a:t>
            </a:r>
            <a:r>
              <a:rPr lang="zh-CN" altLang="en-US" sz="1200" dirty="0">
                <a:latin typeface="+mn-ea"/>
                <a:ea typeface="+mn-ea"/>
              </a:rPr>
              <a:t>管理标准化</a:t>
            </a:r>
          </a:p>
          <a:p>
            <a:r>
              <a:rPr lang="en-US" altLang="zh-CN" sz="1200" dirty="0" err="1">
                <a:latin typeface="+mn-ea"/>
                <a:ea typeface="+mn-ea"/>
              </a:rPr>
              <a:t>APICloud</a:t>
            </a:r>
            <a:r>
              <a:rPr lang="zh-CN" altLang="en-US" sz="1200" dirty="0">
                <a:latin typeface="+mn-ea"/>
                <a:ea typeface="+mn-ea"/>
              </a:rPr>
              <a:t>通过领先的混合渲染技术，使交互更加流畅，界面更加优质，全方位优化至细节，打造不打折的用户体验。</a:t>
            </a:r>
          </a:p>
          <a:p>
            <a:r>
              <a:rPr lang="en-US" altLang="zh-CN" sz="1200" dirty="0">
                <a:latin typeface="+mn-ea"/>
                <a:ea typeface="+mn-ea"/>
              </a:rPr>
              <a:t>Deep Engine</a:t>
            </a:r>
            <a:r>
              <a:rPr lang="zh-CN" altLang="en-US" sz="1200" dirty="0">
                <a:latin typeface="+mn-ea"/>
                <a:ea typeface="+mn-ea"/>
              </a:rPr>
              <a:t>适合各种类型的</a:t>
            </a:r>
            <a:r>
              <a:rPr lang="en-US" altLang="zh-CN" sz="1200" dirty="0">
                <a:latin typeface="+mn-ea"/>
                <a:ea typeface="+mn-ea"/>
              </a:rPr>
              <a:t>APP</a:t>
            </a:r>
            <a:r>
              <a:rPr lang="zh-CN" altLang="en-US" sz="1200" dirty="0">
                <a:latin typeface="+mn-ea"/>
                <a:ea typeface="+mn-ea"/>
              </a:rPr>
              <a:t>开发</a:t>
            </a:r>
            <a:r>
              <a:rPr lang="en-US" altLang="zh-CN" sz="1200" dirty="0">
                <a:latin typeface="+mn-ea"/>
                <a:ea typeface="+mn-ea"/>
              </a:rPr>
              <a:t>,</a:t>
            </a:r>
            <a:r>
              <a:rPr lang="zh-CN" altLang="en-US" sz="1200" dirty="0">
                <a:latin typeface="+mn-ea"/>
                <a:ea typeface="+mn-ea"/>
              </a:rPr>
              <a:t>现有的模块如果无法满足你的需求，</a:t>
            </a:r>
            <a:r>
              <a:rPr lang="en-US" altLang="zh-CN" sz="1200" dirty="0" err="1">
                <a:latin typeface="+mn-ea"/>
                <a:ea typeface="+mn-ea"/>
              </a:rPr>
              <a:t>APICloud</a:t>
            </a:r>
            <a:r>
              <a:rPr lang="zh-CN" altLang="en-US" sz="1200" dirty="0">
                <a:latin typeface="+mn-ea"/>
                <a:ea typeface="+mn-ea"/>
              </a:rPr>
              <a:t>支持开发者进行私有模块的开发，在后续开发中直接调用</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节省了开发环节中</a:t>
            </a:r>
            <a:r>
              <a:rPr lang="zh-CN" altLang="en-US" sz="1200" dirty="0">
                <a:latin typeface="+mn-ea"/>
                <a:ea typeface="+mn-ea"/>
              </a:rPr>
              <a:t>大量重复的工作。</a:t>
            </a:r>
          </a:p>
          <a:p>
            <a:r>
              <a:rPr lang="en-US" altLang="zh-CN" sz="1200" dirty="0">
                <a:latin typeface="+mn-ea"/>
                <a:ea typeface="+mn-ea"/>
              </a:rPr>
              <a:t>APP</a:t>
            </a:r>
            <a:r>
              <a:rPr lang="zh-CN" altLang="en-US" sz="1200" dirty="0">
                <a:latin typeface="+mn-ea"/>
                <a:ea typeface="+mn-ea"/>
              </a:rPr>
              <a:t>进入测试阶段，</a:t>
            </a:r>
            <a:r>
              <a:rPr lang="en-US" altLang="zh-CN" sz="1200" dirty="0">
                <a:latin typeface="+mn-ea"/>
                <a:ea typeface="+mn-ea"/>
              </a:rPr>
              <a:t>QA</a:t>
            </a:r>
            <a:r>
              <a:rPr lang="zh-CN" altLang="en-US" sz="1200" dirty="0">
                <a:latin typeface="+mn-ea"/>
                <a:ea typeface="+mn-ea"/>
              </a:rPr>
              <a:t>只要把大部分精力放在功能测试和优化用户体验即可。</a:t>
            </a:r>
          </a:p>
          <a:p>
            <a:r>
              <a:rPr lang="zh-CN" altLang="en-US" sz="1200" dirty="0">
                <a:latin typeface="+mn-ea"/>
                <a:ea typeface="+mn-ea"/>
              </a:rPr>
              <a:t>兼容测试和性能测试的工作量被大幅缩减，哪怕你的</a:t>
            </a:r>
            <a:r>
              <a:rPr lang="en-US" altLang="zh-CN" sz="1200" dirty="0">
                <a:latin typeface="+mn-ea"/>
                <a:ea typeface="+mn-ea"/>
              </a:rPr>
              <a:t>APP</a:t>
            </a:r>
            <a:r>
              <a:rPr lang="zh-CN" altLang="en-US" sz="1200" dirty="0">
                <a:latin typeface="+mn-ea"/>
                <a:ea typeface="+mn-ea"/>
              </a:rPr>
              <a:t>还没有发布，但是同样基于</a:t>
            </a:r>
            <a:r>
              <a:rPr lang="en-US" altLang="zh-CN" sz="1200" dirty="0">
                <a:latin typeface="+mn-ea"/>
                <a:ea typeface="+mn-ea"/>
              </a:rPr>
              <a:t>Deep </a:t>
            </a:r>
            <a:r>
              <a:rPr lang="en-US" altLang="zh-CN" sz="1200" dirty="0" err="1">
                <a:latin typeface="+mn-ea"/>
                <a:ea typeface="+mn-ea"/>
              </a:rPr>
              <a:t>Egine</a:t>
            </a:r>
            <a:r>
              <a:rPr lang="zh-CN" altLang="en-US" sz="1200" dirty="0">
                <a:latin typeface="+mn-ea"/>
                <a:ea typeface="+mn-ea"/>
              </a:rPr>
              <a:t>的</a:t>
            </a:r>
            <a:r>
              <a:rPr lang="en-US" altLang="zh-CN" sz="1200" dirty="0">
                <a:latin typeface="+mn-ea"/>
                <a:ea typeface="+mn-ea"/>
              </a:rPr>
              <a:t>APP</a:t>
            </a:r>
            <a:r>
              <a:rPr lang="zh-CN" altLang="en-US" sz="1200" dirty="0">
                <a:latin typeface="+mn-ea"/>
                <a:ea typeface="+mn-ea"/>
              </a:rPr>
              <a:t>已经同时在数千万不同的终端上运行。</a:t>
            </a:r>
          </a:p>
          <a:p>
            <a:r>
              <a:rPr lang="zh-CN" altLang="en-US" sz="1200" dirty="0">
                <a:latin typeface="+mn-ea"/>
                <a:ea typeface="+mn-ea"/>
              </a:rPr>
              <a:t>自动生成多平台代码</a:t>
            </a:r>
          </a:p>
          <a:p>
            <a:r>
              <a:rPr lang="zh-CN" altLang="en-US" sz="1200" dirty="0">
                <a:latin typeface="+mn-ea"/>
                <a:ea typeface="+mn-ea"/>
              </a:rPr>
              <a:t>基于可视化的产品设计流程，自动生成</a:t>
            </a:r>
            <a:r>
              <a:rPr lang="en-US" altLang="zh-CN" sz="1200" dirty="0">
                <a:latin typeface="+mn-ea"/>
                <a:ea typeface="+mn-ea"/>
              </a:rPr>
              <a:t>30%</a:t>
            </a:r>
            <a:r>
              <a:rPr lang="zh-CN" altLang="en-US" sz="1200" dirty="0">
                <a:latin typeface="+mn-ea"/>
                <a:ea typeface="+mn-ea"/>
              </a:rPr>
              <a:t>前端应用框架代码、</a:t>
            </a:r>
            <a:r>
              <a:rPr lang="en-US" altLang="zh-CN" sz="1200" dirty="0">
                <a:latin typeface="+mn-ea"/>
                <a:ea typeface="+mn-ea"/>
              </a:rPr>
              <a:t>40%</a:t>
            </a:r>
            <a:r>
              <a:rPr lang="zh-CN" altLang="en-US" sz="1200" dirty="0">
                <a:latin typeface="+mn-ea"/>
                <a:ea typeface="+mn-ea"/>
              </a:rPr>
              <a:t>的前端应用样式代码，触达</a:t>
            </a:r>
            <a:r>
              <a:rPr lang="en-US" altLang="zh-CN" sz="1200" dirty="0">
                <a:latin typeface="+mn-ea"/>
                <a:ea typeface="+mn-ea"/>
              </a:rPr>
              <a:t>App</a:t>
            </a:r>
            <a:r>
              <a:rPr lang="zh-CN" altLang="en-US" sz="1200" dirty="0">
                <a:latin typeface="+mn-ea"/>
                <a:ea typeface="+mn-ea"/>
              </a:rPr>
              <a:t>、小程序和</a:t>
            </a:r>
            <a:r>
              <a:rPr lang="en-US" altLang="zh-CN" sz="1200" dirty="0">
                <a:latin typeface="+mn-ea"/>
                <a:ea typeface="+mn-ea"/>
              </a:rPr>
              <a:t>HTML5</a:t>
            </a:r>
            <a:r>
              <a:rPr lang="zh-CN" altLang="en-US" sz="1200" dirty="0" smtClean="0">
                <a:latin typeface="+mn-ea"/>
                <a:ea typeface="+mn-ea"/>
              </a:rPr>
              <a:t>网站</a:t>
            </a:r>
            <a:endParaRPr kumimoji="1" lang="zh-CN" altLang="en-US" sz="1200" dirty="0">
              <a:latin typeface="+mn-ea"/>
              <a:ea typeface="+mn-ea"/>
            </a:endParaRPr>
          </a:p>
        </p:txBody>
      </p:sp>
      <p:pic>
        <p:nvPicPr>
          <p:cNvPr id="3" name="图片 2"/>
          <p:cNvPicPr>
            <a:picLocks noChangeAspect="1"/>
          </p:cNvPicPr>
          <p:nvPr/>
        </p:nvPicPr>
        <p:blipFill>
          <a:blip r:embed="rId2"/>
          <a:stretch>
            <a:fillRect/>
          </a:stretch>
        </p:blipFill>
        <p:spPr>
          <a:xfrm>
            <a:off x="2177516" y="3307235"/>
            <a:ext cx="7836968" cy="3074137"/>
          </a:xfrm>
          <a:prstGeom prst="rect">
            <a:avLst/>
          </a:prstGeom>
        </p:spPr>
      </p:pic>
    </p:spTree>
    <p:extLst>
      <p:ext uri="{BB962C8B-B14F-4D97-AF65-F5344CB8AC3E}">
        <p14:creationId xmlns:p14="http://schemas.microsoft.com/office/powerpoint/2010/main" val="2583663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pic>
        <p:nvPicPr>
          <p:cNvPr id="4" name="图片 3"/>
          <p:cNvPicPr>
            <a:picLocks noChangeAspect="1"/>
          </p:cNvPicPr>
          <p:nvPr/>
        </p:nvPicPr>
        <p:blipFill>
          <a:blip r:embed="rId2"/>
          <a:stretch>
            <a:fillRect/>
          </a:stretch>
        </p:blipFill>
        <p:spPr>
          <a:xfrm>
            <a:off x="1002986" y="1695392"/>
            <a:ext cx="10186029" cy="3467217"/>
          </a:xfrm>
          <a:prstGeom prst="rect">
            <a:avLst/>
          </a:prstGeom>
        </p:spPr>
      </p:pic>
    </p:spTree>
    <p:extLst>
      <p:ext uri="{BB962C8B-B14F-4D97-AF65-F5344CB8AC3E}">
        <p14:creationId xmlns:p14="http://schemas.microsoft.com/office/powerpoint/2010/main" val="3246047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1259237" y="1716370"/>
            <a:ext cx="9042259" cy="2247814"/>
            <a:chOff x="1250417" y="1407699"/>
            <a:chExt cx="9042259" cy="2247814"/>
          </a:xfrm>
        </p:grpSpPr>
        <p:sp>
          <p:nvSpPr>
            <p:cNvPr id="3" name="文本框 2"/>
            <p:cNvSpPr txBox="1"/>
            <p:nvPr/>
          </p:nvSpPr>
          <p:spPr>
            <a:xfrm>
              <a:off x="1250417" y="1407699"/>
              <a:ext cx="9042259" cy="1384995"/>
            </a:xfrm>
            <a:prstGeom prst="rect">
              <a:avLst/>
            </a:prstGeom>
            <a:noFill/>
          </p:spPr>
          <p:txBody>
            <a:bodyPr wrap="none" rtlCol="0">
              <a:spAutoFit/>
            </a:bodyPr>
            <a:lstStyle/>
            <a:p>
              <a:r>
                <a:rPr lang="en-US" altLang="zh-CN" sz="1200" b="1" dirty="0"/>
                <a:t>React </a:t>
              </a:r>
              <a:r>
                <a:rPr lang="en-US" altLang="zh-CN" sz="1200" b="1" dirty="0" smtClean="0"/>
                <a:t>Native</a:t>
              </a:r>
            </a:p>
            <a:p>
              <a:endParaRPr lang="en-US" altLang="zh-CN" sz="1200" dirty="0" smtClean="0"/>
            </a:p>
            <a:p>
              <a:r>
                <a:rPr lang="zh-CN" altLang="en-US" sz="1200" dirty="0" smtClean="0"/>
                <a:t>使你</a:t>
              </a:r>
              <a:r>
                <a:rPr lang="zh-CN" altLang="en-US" sz="1200" dirty="0"/>
                <a:t>只使用</a:t>
              </a:r>
              <a:r>
                <a:rPr lang="en-US" altLang="zh-CN" sz="1200" dirty="0"/>
                <a:t>JavaScript</a:t>
              </a:r>
              <a:r>
                <a:rPr lang="zh-CN" altLang="en-US" sz="1200" dirty="0"/>
                <a:t>也能编写原生移动应用。 它在设计原理上和</a:t>
              </a:r>
              <a:r>
                <a:rPr lang="en-US" altLang="zh-CN" sz="1200" dirty="0"/>
                <a:t>React</a:t>
              </a:r>
              <a:r>
                <a:rPr lang="zh-CN" altLang="en-US" sz="1200" dirty="0" smtClean="0"/>
                <a:t>一致，通过</a:t>
              </a:r>
              <a:r>
                <a:rPr lang="zh-CN" altLang="en-US" sz="1200" dirty="0"/>
                <a:t>声明式的组件机制来搭建丰富多彩的用户界面</a:t>
              </a:r>
              <a:r>
                <a:rPr lang="zh-CN" altLang="en-US" sz="1200" dirty="0" smtClean="0"/>
                <a:t>。</a:t>
              </a:r>
            </a:p>
            <a:p>
              <a:r>
                <a:rPr lang="en-US" altLang="zh-CN" sz="1200" dirty="0"/>
                <a:t>React Native</a:t>
              </a:r>
              <a:r>
                <a:rPr lang="zh-CN" altLang="en-US" sz="1200" dirty="0"/>
                <a:t>产出的并不是“网页应用”， 或者说“</a:t>
              </a:r>
              <a:r>
                <a:rPr lang="en-US" altLang="zh-CN" sz="1200" dirty="0"/>
                <a:t>HTML5</a:t>
              </a:r>
              <a:r>
                <a:rPr lang="zh-CN" altLang="en-US" sz="1200" dirty="0"/>
                <a:t>应用”，又或者“混合应用”。 最终产品是一个真正的移动应用</a:t>
              </a:r>
              <a:r>
                <a:rPr lang="zh-CN" altLang="en-US" sz="1200" dirty="0" smtClean="0"/>
                <a:t>，</a:t>
              </a:r>
            </a:p>
            <a:p>
              <a:r>
                <a:rPr lang="zh-CN" altLang="en-US" sz="1200" dirty="0" smtClean="0"/>
                <a:t>从</a:t>
              </a:r>
              <a:r>
                <a:rPr lang="zh-CN" altLang="en-US" sz="1200" dirty="0"/>
                <a:t>使用感受上和用</a:t>
              </a:r>
              <a:r>
                <a:rPr lang="en-US" altLang="zh-CN" sz="1200" dirty="0"/>
                <a:t>Objective-C</a:t>
              </a:r>
              <a:r>
                <a:rPr lang="zh-CN" altLang="en-US" sz="1200" dirty="0"/>
                <a:t>或</a:t>
              </a:r>
              <a:r>
                <a:rPr lang="en-US" altLang="zh-CN" sz="1200" dirty="0"/>
                <a:t>Java</a:t>
              </a:r>
              <a:r>
                <a:rPr lang="zh-CN" altLang="en-US" sz="1200" dirty="0"/>
                <a:t>编写的应用相比几乎是无法区分的。 </a:t>
              </a:r>
              <a:r>
                <a:rPr lang="en-US" altLang="zh-CN" sz="1200" dirty="0"/>
                <a:t>React Native</a:t>
              </a:r>
              <a:r>
                <a:rPr lang="zh-CN" altLang="en-US" sz="1200" dirty="0"/>
                <a:t>所使用的基础</a:t>
              </a:r>
              <a:r>
                <a:rPr lang="en-US" altLang="zh-CN" sz="1200" dirty="0"/>
                <a:t>UI</a:t>
              </a:r>
              <a:r>
                <a:rPr lang="zh-CN" altLang="en-US" sz="1200" dirty="0"/>
                <a:t>组件和原生应用完全一致。 </a:t>
              </a:r>
              <a:endParaRPr lang="zh-CN" altLang="en-US" sz="1200" dirty="0" smtClean="0"/>
            </a:p>
            <a:p>
              <a:r>
                <a:rPr lang="zh-CN" altLang="en-US" sz="1200" dirty="0" smtClean="0"/>
                <a:t>你要做</a:t>
              </a:r>
              <a:r>
                <a:rPr lang="zh-CN" altLang="en-US" sz="1200" dirty="0"/>
                <a:t>的就是把这些基础组件使用</a:t>
              </a:r>
              <a:r>
                <a:rPr lang="en-US" altLang="zh-CN" sz="1200" dirty="0"/>
                <a:t>JavaScript</a:t>
              </a:r>
              <a:r>
                <a:rPr lang="zh-CN" altLang="en-US" sz="1200" dirty="0"/>
                <a:t>和</a:t>
              </a:r>
              <a:r>
                <a:rPr lang="en-US" altLang="zh-CN" sz="1200" dirty="0"/>
                <a:t>React</a:t>
              </a:r>
              <a:r>
                <a:rPr lang="zh-CN" altLang="en-US" sz="1200" dirty="0"/>
                <a:t>的方式组合起来</a:t>
              </a:r>
              <a:r>
                <a:rPr lang="zh-CN" altLang="en-US" sz="1200" dirty="0" smtClean="0"/>
                <a:t>。</a:t>
              </a:r>
            </a:p>
            <a:p>
              <a:r>
                <a:rPr lang="en-US" altLang="zh-CN" sz="1200" dirty="0"/>
                <a:t>React Native</a:t>
              </a:r>
              <a:r>
                <a:rPr lang="zh-CN" altLang="en-US" sz="1200" dirty="0"/>
                <a:t>让你可以快速迭代开发应用。 比起传统原生应用漫长的编译过程，现在你可以在瞬间刷新你的应用</a:t>
              </a:r>
              <a:r>
                <a:rPr lang="zh-CN" altLang="en-US" sz="1200" dirty="0" smtClean="0"/>
                <a:t>。</a:t>
              </a:r>
              <a:endParaRPr kumimoji="1" lang="zh-CN" altLang="en-US" sz="1200" dirty="0"/>
            </a:p>
          </p:txBody>
        </p:sp>
        <p:sp>
          <p:nvSpPr>
            <p:cNvPr id="4" name="文本框 3"/>
            <p:cNvSpPr txBox="1"/>
            <p:nvPr/>
          </p:nvSpPr>
          <p:spPr>
            <a:xfrm>
              <a:off x="1250418" y="3009182"/>
              <a:ext cx="8971503" cy="646331"/>
            </a:xfrm>
            <a:prstGeom prst="rect">
              <a:avLst/>
            </a:prstGeom>
            <a:noFill/>
          </p:spPr>
          <p:txBody>
            <a:bodyPr wrap="square" rtlCol="0">
              <a:spAutoFit/>
            </a:bodyPr>
            <a:lstStyle/>
            <a:p>
              <a:r>
                <a:rPr lang="en-US" altLang="zh-CN" sz="1200" dirty="0"/>
                <a:t>React Native</a:t>
              </a:r>
              <a:r>
                <a:rPr lang="zh-CN" altLang="en-US" sz="1200" dirty="0"/>
                <a:t>完美兼容使用</a:t>
              </a:r>
              <a:r>
                <a:rPr lang="en-US" altLang="zh-CN" sz="1200" dirty="0"/>
                <a:t>Objective-C</a:t>
              </a:r>
              <a:r>
                <a:rPr lang="zh-CN" altLang="en-US" sz="1200" dirty="0"/>
                <a:t>、</a:t>
              </a:r>
              <a:r>
                <a:rPr lang="en-US" altLang="zh-CN" sz="1200" dirty="0"/>
                <a:t>Java</a:t>
              </a:r>
              <a:r>
                <a:rPr lang="zh-CN" altLang="en-US" sz="1200" dirty="0"/>
                <a:t>或是</a:t>
              </a:r>
              <a:r>
                <a:rPr lang="en-US" altLang="zh-CN" sz="1200" dirty="0"/>
                <a:t>Swift</a:t>
              </a:r>
              <a:r>
                <a:rPr lang="zh-CN" altLang="en-US" sz="1200" dirty="0"/>
                <a:t>编写的组件</a:t>
              </a:r>
              <a:r>
                <a:rPr lang="zh-CN" altLang="en-US" sz="1200" dirty="0" smtClean="0"/>
                <a:t>。</a:t>
              </a:r>
            </a:p>
            <a:p>
              <a:r>
                <a:rPr lang="zh-CN" altLang="en-US" sz="1200" dirty="0" smtClean="0"/>
                <a:t> </a:t>
              </a:r>
              <a:r>
                <a:rPr lang="zh-CN" altLang="en-US" sz="1200" dirty="0"/>
                <a:t>如果你需要针对应用的某一部分特别优化，中途换用原生代码编写也很容易。 </a:t>
              </a:r>
              <a:endParaRPr lang="zh-CN" altLang="en-US" sz="1200" dirty="0" smtClean="0"/>
            </a:p>
            <a:p>
              <a:r>
                <a:rPr lang="zh-CN" altLang="en-US" sz="1200" dirty="0" smtClean="0"/>
                <a:t>想要应</a:t>
              </a:r>
              <a:r>
                <a:rPr lang="zh-CN" altLang="en-US" sz="1200" dirty="0"/>
                <a:t>用的一部分用原生，一部分用</a:t>
              </a:r>
              <a:r>
                <a:rPr lang="en-US" altLang="zh-CN" sz="1200" dirty="0"/>
                <a:t>React Native</a:t>
              </a:r>
              <a:r>
                <a:rPr lang="zh-CN" altLang="en-US" sz="1200" dirty="0"/>
                <a:t>也完全没问题 </a:t>
              </a:r>
              <a:r>
                <a:rPr lang="en-US" altLang="zh-CN" sz="1200" dirty="0"/>
                <a:t>—— Facebook</a:t>
              </a:r>
              <a:r>
                <a:rPr lang="zh-CN" altLang="en-US" sz="1200" dirty="0"/>
                <a:t>的应用就是这么做的。</a:t>
              </a:r>
              <a:endParaRPr kumimoji="1" lang="zh-CN" altLang="en-US" sz="1200" dirty="0"/>
            </a:p>
          </p:txBody>
        </p:sp>
      </p:grpSp>
      <p:sp>
        <p:nvSpPr>
          <p:cNvPr id="7" name="文本框 6"/>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3934376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7e4e1d4-7846-47b3-bc14-ed06a970e837}"/>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6.xml><?xml version="1.0" encoding="utf-8"?>
<p:tagLst xmlns:a="http://schemas.openxmlformats.org/drawingml/2006/main" xmlns:r="http://schemas.openxmlformats.org/officeDocument/2006/relationships" xmlns:p="http://schemas.openxmlformats.org/presentationml/2006/main">
  <p:tag name="PA" val="v5.0.5"/>
</p:tagLst>
</file>

<file path=ppt/tags/tag17.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20.xml><?xml version="1.0" encoding="utf-8"?>
<p:tagLst xmlns:a="http://schemas.openxmlformats.org/drawingml/2006/main" xmlns:r="http://schemas.openxmlformats.org/officeDocument/2006/relationships" xmlns:p="http://schemas.openxmlformats.org/presentationml/2006/main">
  <p:tag name="PA" val="v5.0.5"/>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7.xml><?xml version="1.0" encoding="utf-8"?>
<p:tagLst xmlns:a="http://schemas.openxmlformats.org/drawingml/2006/main" xmlns:r="http://schemas.openxmlformats.org/officeDocument/2006/relationships" xmlns:p="http://schemas.openxmlformats.org/presentationml/2006/main">
  <p:tag name="PA" val="v5.0.5"/>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4.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0.5"/>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3413</TotalTime>
  <Words>2913</Words>
  <Application>Microsoft Macintosh PowerPoint</Application>
  <PresentationFormat>自定义</PresentationFormat>
  <Paragraphs>306</Paragraphs>
  <Slides>48</Slides>
  <Notes>1</Notes>
  <HiddenSlides>0</HiddenSlides>
  <MMClips>1</MMClips>
  <ScaleCrop>false</ScaleCrop>
  <HeadingPairs>
    <vt:vector size="4" baseType="variant">
      <vt:variant>
        <vt:lpstr>主题</vt:lpstr>
      </vt:variant>
      <vt:variant>
        <vt:i4>2</vt:i4>
      </vt:variant>
      <vt:variant>
        <vt:lpstr>幻灯片标题</vt:lpstr>
      </vt:variant>
      <vt:variant>
        <vt:i4>48</vt:i4>
      </vt:variant>
    </vt:vector>
  </HeadingPairs>
  <TitlesOfParts>
    <vt:vector size="50" baseType="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subject>PPT定制</dc:subject>
  <dc:creator>陆长淼</dc:creator>
  <cp:keywords>PPT、视频、画册、网站等设计</cp:keywords>
  <cp:lastModifiedBy>佳男 侯</cp:lastModifiedBy>
  <cp:revision>1654</cp:revision>
  <cp:lastPrinted>2018-08-03T11:45:00Z</cp:lastPrinted>
  <dcterms:created xsi:type="dcterms:W3CDTF">2018-06-26T02:13:00Z</dcterms:created>
  <dcterms:modified xsi:type="dcterms:W3CDTF">2019-08-13T02:58:01Z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